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notesSlides/notesSlide16.xml" ContentType="application/vnd.openxmlformats-officedocument.presentationml.notesSlide+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4.xml" ContentType="application/vnd.openxmlformats-officedocument.presentationml.tags+xml"/>
  <Override PartName="/ppt/notesSlides/notesSlide31.xml" ContentType="application/vnd.openxmlformats-officedocument.presentationml.notesSlide+xml"/>
  <Override PartName="/ppt/tags/tag4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6.xml" ContentType="application/vnd.openxmlformats-officedocument.presentationml.tags+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2" r:id="rId7"/>
    <p:sldId id="263" r:id="rId8"/>
    <p:sldId id="312" r:id="rId9"/>
    <p:sldId id="267" r:id="rId10"/>
    <p:sldId id="269" r:id="rId11"/>
    <p:sldId id="268" r:id="rId12"/>
    <p:sldId id="270" r:id="rId13"/>
    <p:sldId id="272" r:id="rId14"/>
    <p:sldId id="274" r:id="rId15"/>
    <p:sldId id="275" r:id="rId16"/>
    <p:sldId id="276" r:id="rId17"/>
    <p:sldId id="277" r:id="rId18"/>
    <p:sldId id="278" r:id="rId19"/>
    <p:sldId id="317" r:id="rId20"/>
    <p:sldId id="279" r:id="rId21"/>
    <p:sldId id="316" r:id="rId22"/>
    <p:sldId id="281" r:id="rId23"/>
    <p:sldId id="282" r:id="rId24"/>
    <p:sldId id="315" r:id="rId25"/>
    <p:sldId id="283" r:id="rId26"/>
    <p:sldId id="284" r:id="rId27"/>
    <p:sldId id="297" r:id="rId28"/>
    <p:sldId id="299" r:id="rId29"/>
    <p:sldId id="300" r:id="rId30"/>
    <p:sldId id="302" r:id="rId31"/>
    <p:sldId id="304" r:id="rId32"/>
    <p:sldId id="307" r:id="rId33"/>
    <p:sldId id="308" r:id="rId34"/>
    <p:sldId id="309" r:id="rId35"/>
    <p:sldId id="310" r:id="rId36"/>
    <p:sldId id="318" r:id="rId37"/>
    <p:sldId id="319" r:id="rId38"/>
    <p:sldId id="311" r:id="rId39"/>
  </p:sldIdLst>
  <p:sldSz cx="16256000" cy="9144000"/>
  <p:notesSz cx="6858000" cy="9144000"/>
  <p:custDataLst>
    <p:tags r:id="rId4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JJZ6gJ8Gc8mKLlg9bZvb4A==" hashData="lqdzBZbGqQE/v1qwfxRxKroj6KmtqrHpwzcCRhkWDw9xg3ml60H15TK8gdAIcpEcLgJ3gTrHatwX8k53eT0gog=="/>
  <p:extLst>
    <p:ext uri="{EFAFB233-063F-42B5-8137-9DF3F51BA10A}">
      <p15:sldGuideLst xmlns:p15="http://schemas.microsoft.com/office/powerpoint/2012/main">
        <p15:guide id="1" orient="horz" pos="249">
          <p15:clr>
            <a:srgbClr val="A4A3A4"/>
          </p15:clr>
        </p15:guide>
        <p15:guide id="2" orient="horz" pos="431">
          <p15:clr>
            <a:srgbClr val="A4A3A4"/>
          </p15:clr>
        </p15:guide>
        <p15:guide id="3" orient="horz" pos="521">
          <p15:clr>
            <a:srgbClr val="A4A3A4"/>
          </p15:clr>
        </p15:guide>
        <p15:guide id="4" orient="horz" pos="1383">
          <p15:clr>
            <a:srgbClr val="A4A3A4"/>
          </p15:clr>
        </p15:guide>
        <p15:guide id="5" orient="horz" pos="2109">
          <p15:clr>
            <a:srgbClr val="A4A3A4"/>
          </p15:clr>
        </p15:guide>
        <p15:guide id="6" orient="horz" pos="4309" userDrawn="1">
          <p15:clr>
            <a:srgbClr val="A4A3A4"/>
          </p15:clr>
        </p15:guide>
        <p15:guide id="7" orient="horz" pos="3742">
          <p15:clr>
            <a:srgbClr val="A4A3A4"/>
          </p15:clr>
        </p15:guide>
        <p15:guide id="8" pos="512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7" roundtripDataSignature="AMtx7mj52uwW1UfYoxJbpLQlmY9tdQrQW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4BBC040-375C-F2D6-200D-BF5331160422}" name="Aleena Raj" initials="AR" userId="S::aleena.raj@simplilearn.com::a8a118e5-a6ae-42e0-9165-fbbc7d58dfa2" providerId="AD"/>
  <p188:author id="{7F9712AF-95A9-2C61-442E-1EF99D6D702C}" name="Vikas Singh" initials="VS" userId="S::vikas.singh@simplilearn.com::41e88e25-583f-4ea6-978b-2322b3c60e9f" providerId="AD"/>
  <p188:author id="{D2A221F6-95F1-1DF4-3B4D-13653E8F15A7}" name="Rashi Jain" initials="RJ" userId="S::rashi.jain@simplilearn.com::a5d69524-d872-4246-9a0d-ed17f2b349e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D8A0"/>
    <a:srgbClr val="F6BA92"/>
    <a:srgbClr val="A3C7E7"/>
    <a:srgbClr val="4BFFF2"/>
    <a:srgbClr val="FBDA4F"/>
    <a:srgbClr val="FF9797"/>
    <a:srgbClr val="FF4D4D"/>
    <a:srgbClr val="F9CB07"/>
    <a:srgbClr val="0E535A"/>
    <a:srgbClr val="00E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CE138-D8FF-4D8A-AA8F-2C84F549F595}" v="1" dt="2024-04-11T07:29:09.561"/>
  </p1510:revLst>
</p1510:revInfo>
</file>

<file path=ppt/tableStyles.xml><?xml version="1.0" encoding="utf-8"?>
<a:tblStyleLst xmlns:a="http://schemas.openxmlformats.org/drawingml/2006/main" def="{DD503809-D9AA-4F51-9CE4-C28D7546F61C}">
  <a:tblStyle styleId="{DD503809-D9AA-4F51-9CE4-C28D7546F61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03" autoAdjust="0"/>
    <p:restoredTop sz="96120" autoAdjust="0"/>
  </p:normalViewPr>
  <p:slideViewPr>
    <p:cSldViewPr snapToGrid="0">
      <p:cViewPr varScale="1">
        <p:scale>
          <a:sx n="49" d="100"/>
          <a:sy n="49" d="100"/>
        </p:scale>
        <p:origin x="456" y="42"/>
      </p:cViewPr>
      <p:guideLst>
        <p:guide orient="horz" pos="249"/>
        <p:guide orient="horz" pos="431"/>
        <p:guide orient="horz" pos="521"/>
        <p:guide orient="horz" pos="1383"/>
        <p:guide orient="horz" pos="2109"/>
        <p:guide orient="horz" pos="4309"/>
        <p:guide orient="horz" pos="3742"/>
        <p:guide pos="5120"/>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79"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8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77" Type="http://customschemas.google.com/relationships/presentationmetadata" Target="metadata"/><Relationship Id="rId8" Type="http://schemas.openxmlformats.org/officeDocument/2006/relationships/slide" Target="slides/slide7.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 Id="rId83"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1" dirty="0">
                <a:solidFill>
                  <a:srgbClr val="FFFFFF"/>
                </a:solidFill>
                <a:latin typeface="Open Sans"/>
                <a:ea typeface="Open Sans"/>
                <a:cs typeface="Open Sans"/>
                <a:sym typeface="Open Sans"/>
              </a:rPr>
              <a:t>Machine Learning</a:t>
            </a:r>
            <a:endParaRPr sz="1200" b="1" i="0" u="none" strike="noStrike" cap="none" dirty="0">
              <a:solidFill>
                <a:srgbClr val="FFFFFF"/>
              </a:solidFill>
              <a:latin typeface="Open Sans"/>
              <a:ea typeface="Open Sans"/>
              <a:cs typeface="Open Sans"/>
              <a:sym typeface="Open Sans"/>
            </a:endParaRPr>
          </a:p>
          <a:p>
            <a:pPr marL="0" lvl="0" indent="0" algn="l" rtl="0">
              <a:lnSpc>
                <a:spcPct val="100000"/>
              </a:lnSpc>
              <a:spcBef>
                <a:spcPts val="0"/>
              </a:spcBef>
              <a:spcAft>
                <a:spcPts val="0"/>
              </a:spcAft>
              <a:buClr>
                <a:schemeClr val="dk1"/>
              </a:buClr>
              <a:buSzPts val="1400"/>
              <a:buFont typeface="Calibri"/>
              <a:buNone/>
            </a:pPr>
            <a:endParaRPr dirty="0"/>
          </a:p>
        </p:txBody>
      </p:sp>
      <p:sp>
        <p:nvSpPr>
          <p:cNvPr id="194" name="Google Shape;1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b="0" dirty="0">
                <a:latin typeface="Open Sans"/>
                <a:ea typeface="Open Sans"/>
                <a:cs typeface="Open Sans"/>
                <a:sym typeface="Open Sans"/>
              </a:rPr>
              <a:t>Instructor Notes:</a:t>
            </a:r>
          </a:p>
          <a:p>
            <a:pPr marL="457200" marR="0" lvl="0" indent="-228600" algn="l"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200" b="0" dirty="0">
              <a:latin typeface="Open Sans"/>
              <a:ea typeface="Open Sans"/>
              <a:cs typeface="Open Sans"/>
              <a:sym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b="0" dirty="0">
                <a:latin typeface="Open Sans"/>
                <a:ea typeface="Open Sans"/>
                <a:cs typeface="Open Sans"/>
                <a:sym typeface="Open Sans"/>
              </a:rPr>
              <a:t>Various applications of Machine learning include:</a:t>
            </a:r>
          </a:p>
          <a:p>
            <a:pPr marL="457200" marR="0" lvl="0" indent="-228600" algn="l" defTabSz="914400" rtl="0" eaLnBrk="1" fontAlgn="auto" latinLnBrk="0" hangingPunct="1">
              <a:lnSpc>
                <a:spcPct val="100000"/>
              </a:lnSpc>
              <a:spcBef>
                <a:spcPts val="0"/>
              </a:spcBef>
              <a:spcAft>
                <a:spcPts val="0"/>
              </a:spcAft>
              <a:buClr>
                <a:srgbClr val="000000"/>
              </a:buClr>
              <a:buSzPts val="3600"/>
              <a:buFontTx/>
              <a:buChar char="-"/>
              <a:tabLst/>
              <a:defRPr/>
            </a:pPr>
            <a:r>
              <a:rPr lang="en-US" sz="1200" dirty="0">
                <a:solidFill>
                  <a:srgbClr val="3F3F3F"/>
                </a:solidFill>
                <a:latin typeface="Open Sans"/>
                <a:ea typeface="Open Sans"/>
                <a:cs typeface="Open Sans"/>
                <a:sym typeface="Open Sans"/>
              </a:rPr>
              <a:t>Sentiment analysis</a:t>
            </a:r>
          </a:p>
          <a:p>
            <a:pPr marL="457200" marR="0" lvl="0" indent="-228600" algn="l" defTabSz="914400" rtl="0" eaLnBrk="1" fontAlgn="auto" latinLnBrk="0" hangingPunct="1">
              <a:lnSpc>
                <a:spcPct val="100000"/>
              </a:lnSpc>
              <a:spcBef>
                <a:spcPts val="0"/>
              </a:spcBef>
              <a:spcAft>
                <a:spcPts val="0"/>
              </a:spcAft>
              <a:buClr>
                <a:srgbClr val="000000"/>
              </a:buClr>
              <a:buSzPts val="3600"/>
              <a:buFontTx/>
              <a:buChar char="-"/>
              <a:tabLst/>
              <a:defRPr/>
            </a:pPr>
            <a:r>
              <a:rPr lang="en-US" sz="1200" b="0" dirty="0">
                <a:solidFill>
                  <a:srgbClr val="3F3F3F"/>
                </a:solidFill>
                <a:latin typeface="Open Sans"/>
                <a:ea typeface="Open Sans"/>
                <a:cs typeface="Open Sans"/>
                <a:sym typeface="Open Sans"/>
              </a:rPr>
              <a:t>Spam Filtering</a:t>
            </a:r>
          </a:p>
          <a:p>
            <a:pPr marL="457200" marR="0" lvl="0" indent="-228600" algn="l" defTabSz="914400" rtl="0" eaLnBrk="1" fontAlgn="auto" latinLnBrk="0" hangingPunct="1">
              <a:lnSpc>
                <a:spcPct val="100000"/>
              </a:lnSpc>
              <a:spcBef>
                <a:spcPts val="0"/>
              </a:spcBef>
              <a:spcAft>
                <a:spcPts val="0"/>
              </a:spcAft>
              <a:buClr>
                <a:srgbClr val="000000"/>
              </a:buClr>
              <a:buSzPts val="3600"/>
              <a:buFontTx/>
              <a:buChar char="-"/>
              <a:tabLst/>
              <a:defRPr/>
            </a:pPr>
            <a:r>
              <a:rPr lang="en-US" sz="1200" b="0" dirty="0">
                <a:solidFill>
                  <a:srgbClr val="3F3F3F"/>
                </a:solidFill>
                <a:latin typeface="Open Sans"/>
                <a:ea typeface="Open Sans"/>
                <a:cs typeface="Open Sans"/>
                <a:sym typeface="Open Sans"/>
              </a:rPr>
              <a:t>Social media analysis</a:t>
            </a:r>
          </a:p>
          <a:p>
            <a:pPr marL="457200" marR="0" lvl="0" indent="-228600" algn="l" defTabSz="914400" rtl="0" eaLnBrk="1" fontAlgn="auto" latinLnBrk="0" hangingPunct="1">
              <a:lnSpc>
                <a:spcPct val="100000"/>
              </a:lnSpc>
              <a:spcBef>
                <a:spcPts val="0"/>
              </a:spcBef>
              <a:spcAft>
                <a:spcPts val="0"/>
              </a:spcAft>
              <a:buClr>
                <a:srgbClr val="000000"/>
              </a:buClr>
              <a:buSzPts val="3600"/>
              <a:buFontTx/>
              <a:buChar char="-"/>
              <a:tabLst/>
              <a:defRPr/>
            </a:pPr>
            <a:r>
              <a:rPr lang="en-US" sz="1200" b="0" dirty="0">
                <a:solidFill>
                  <a:srgbClr val="3F3F3F"/>
                </a:solidFill>
                <a:latin typeface="Open Sans"/>
                <a:ea typeface="Open Sans"/>
                <a:cs typeface="Open Sans"/>
                <a:sym typeface="Open Sans"/>
              </a:rPr>
              <a:t>Customer service chatbots</a:t>
            </a:r>
          </a:p>
          <a:p>
            <a:pPr marL="457200" marR="0" lvl="0" indent="-228600" algn="l" defTabSz="914400" rtl="0" eaLnBrk="1" fontAlgn="auto" latinLnBrk="0" hangingPunct="1">
              <a:lnSpc>
                <a:spcPct val="100000"/>
              </a:lnSpc>
              <a:spcBef>
                <a:spcPts val="0"/>
              </a:spcBef>
              <a:spcAft>
                <a:spcPts val="0"/>
              </a:spcAft>
              <a:buClr>
                <a:srgbClr val="000000"/>
              </a:buClr>
              <a:buSzPts val="3600"/>
              <a:buFontTx/>
              <a:buChar char="-"/>
              <a:tabLst/>
              <a:defRPr/>
            </a:pPr>
            <a:r>
              <a:rPr lang="en-US" sz="1200" b="0" dirty="0">
                <a:solidFill>
                  <a:srgbClr val="3F3F3F"/>
                </a:solidFill>
                <a:latin typeface="Open Sans"/>
                <a:ea typeface="Open Sans"/>
                <a:cs typeface="Open Sans"/>
                <a:sym typeface="Open Sans"/>
              </a:rPr>
              <a:t>Online recommendation systems</a:t>
            </a:r>
            <a:endParaRPr sz="1200" b="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endParaRPr sz="1200" dirty="0">
              <a:latin typeface="Open Sans"/>
              <a:ea typeface="Open Sans"/>
              <a:cs typeface="Open Sans"/>
              <a:sym typeface="Open Sans"/>
            </a:endParaRPr>
          </a:p>
        </p:txBody>
      </p:sp>
      <p:sp>
        <p:nvSpPr>
          <p:cNvPr id="324" name="Google Shape;32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3600"/>
              <a:buFont typeface="Arial"/>
              <a:buNone/>
            </a:pPr>
            <a:endParaRPr lang="en-US" sz="1200" b="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b="0" dirty="0">
                <a:latin typeface="Open Sans"/>
                <a:ea typeface="Open Sans"/>
                <a:cs typeface="Open Sans"/>
                <a:sym typeface="Open Sans"/>
              </a:rPr>
              <a:t>What are algorithms? </a:t>
            </a:r>
          </a:p>
          <a:p>
            <a:pPr marL="457200" marR="0" lvl="0" indent="-228600" algn="l" rtl="0">
              <a:lnSpc>
                <a:spcPct val="100000"/>
              </a:lnSpc>
              <a:spcBef>
                <a:spcPts val="0"/>
              </a:spcBef>
              <a:spcAft>
                <a:spcPts val="0"/>
              </a:spcAft>
              <a:buClr>
                <a:srgbClr val="000000"/>
              </a:buClr>
              <a:buSzPts val="3600"/>
              <a:buFont typeface="Arial"/>
              <a:buNone/>
            </a:pPr>
            <a:r>
              <a:rPr lang="en-US" sz="1200" b="0" dirty="0">
                <a:latin typeface="Open Sans"/>
                <a:ea typeface="Open Sans"/>
                <a:cs typeface="Open Sans"/>
                <a:sym typeface="Open Sans"/>
              </a:rPr>
              <a:t>Algorithms are nothing but a set of instructions used to solve problems. ML Algorithms help predict, classify and improve the performance of any software application. </a:t>
            </a:r>
            <a:endParaRPr lang="en-US" dirty="0"/>
          </a:p>
          <a:p>
            <a:pPr marL="457200" marR="0" lvl="0" indent="-228600" algn="l" rtl="0">
              <a:lnSpc>
                <a:spcPct val="100000"/>
              </a:lnSpc>
              <a:spcBef>
                <a:spcPts val="0"/>
              </a:spcBef>
              <a:spcAft>
                <a:spcPts val="0"/>
              </a:spcAft>
              <a:buClr>
                <a:srgbClr val="000000"/>
              </a:buClr>
              <a:buSzPts val="3600"/>
              <a:buFont typeface="Arial"/>
              <a:buNone/>
            </a:pPr>
            <a:endParaRPr sz="1200" b="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endParaRPr sz="1200" dirty="0">
              <a:latin typeface="Open Sans"/>
              <a:ea typeface="Open Sans"/>
              <a:cs typeface="Open Sans"/>
              <a:sym typeface="Open Sans"/>
            </a:endParaRPr>
          </a:p>
        </p:txBody>
      </p:sp>
      <p:sp>
        <p:nvSpPr>
          <p:cNvPr id="305" name="Google Shape;3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3600"/>
              <a:buFont typeface="Arial"/>
              <a:buNone/>
            </a:pPr>
            <a:endParaRPr lang="en-US" sz="1200" b="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b="0" dirty="0">
                <a:latin typeface="Open Sans"/>
                <a:ea typeface="Open Sans"/>
                <a:cs typeface="Open Sans"/>
                <a:sym typeface="Open Sans"/>
              </a:rPr>
              <a:t>ML models encounter the issue of the mismatch between a high dimension of feature space and small sample size (for traditional ML models) or the mismatch between model parameters and sample size (for deep-learning models), usually resulting in terrible performance.</a:t>
            </a:r>
            <a:endParaRPr sz="1200" dirty="0">
              <a:solidFill>
                <a:srgbClr val="0E101A"/>
              </a:solidFill>
              <a:latin typeface="Arial"/>
              <a:ea typeface="Arial"/>
              <a:cs typeface="Arial"/>
              <a:sym typeface="Arial"/>
            </a:endParaRPr>
          </a:p>
        </p:txBody>
      </p:sp>
      <p:sp>
        <p:nvSpPr>
          <p:cNvPr id="342" name="Google Shape;34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E101A"/>
              </a:buClr>
              <a:buSzPts val="1200"/>
              <a:buFont typeface="Arial"/>
              <a:buNone/>
            </a:pPr>
            <a:r>
              <a:rPr lang="en-US" sz="1200" dirty="0">
                <a:solidFill>
                  <a:srgbClr val="0E101A"/>
                </a:solidFill>
                <a:latin typeface="Arial"/>
                <a:ea typeface="Arial"/>
                <a:cs typeface="Arial"/>
                <a:sym typeface="Arial"/>
              </a:rPr>
              <a:t>Types of machine learning. </a:t>
            </a:r>
            <a:endParaRPr dirty="0"/>
          </a:p>
        </p:txBody>
      </p:sp>
      <p:sp>
        <p:nvSpPr>
          <p:cNvPr id="359" name="Google Shape;35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There are different types of Machine learning, depending on whether the algorithm can self train and predict a condition or needs to identify patterns to derive outcomes. </a:t>
            </a: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It can be divided into four main categories. </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Supervised learning</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Unsupervised learning</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Semi-supervised </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Reinforcement learning.</a:t>
            </a:r>
            <a:endParaRPr dirty="0"/>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endParaRPr sz="2400" dirty="0">
              <a:solidFill>
                <a:srgbClr val="0E101A"/>
              </a:solidFill>
              <a:latin typeface="Arial"/>
              <a:ea typeface="Arial"/>
              <a:cs typeface="Arial"/>
              <a:sym typeface="Arial"/>
            </a:endParaRPr>
          </a:p>
        </p:txBody>
      </p:sp>
      <p:sp>
        <p:nvSpPr>
          <p:cNvPr id="371" name="Google Shape;37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Instructor Notes:</a:t>
            </a:r>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Supervised learning is the most widely used form of machine learning. The computer learns to make predictions based on a set of labeled data.</a:t>
            </a:r>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r>
              <a:rPr lang="en-US" sz="3600" b="0" i="0" dirty="0">
                <a:solidFill>
                  <a:srgbClr val="202124"/>
                </a:solidFill>
                <a:effectLst/>
                <a:highlight>
                  <a:srgbClr val="FFFFFF"/>
                </a:highlight>
                <a:latin typeface="Google Sans"/>
              </a:rPr>
              <a:t>Labeled data is </a:t>
            </a:r>
            <a:r>
              <a:rPr lang="en-US" sz="3600" b="0" i="0" dirty="0">
                <a:solidFill>
                  <a:srgbClr val="040C28"/>
                </a:solidFill>
                <a:effectLst/>
                <a:latin typeface="Google Sans"/>
              </a:rPr>
              <a:t>raw data that has been assigned labels or tags to add context or meaning</a:t>
            </a:r>
            <a:r>
              <a:rPr lang="en-US" sz="3600" b="0" i="0" dirty="0">
                <a:solidFill>
                  <a:srgbClr val="202124"/>
                </a:solidFill>
                <a:effectLst/>
                <a:highlight>
                  <a:srgbClr val="FFFFFF"/>
                </a:highlight>
                <a:latin typeface="Google Sans"/>
              </a:rPr>
              <a:t>, which is used to train machine learning models in supervised learning.</a:t>
            </a:r>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 Supervised learning, as the name suggests, mimics a work environment where the algorithm uses the data developed in supervised environments to deliver an output.  Here inputs and outputs are known. </a:t>
            </a: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This can be compared to a workplace scenario where a new employee learns about specific outcomes validated by his supervisor in the presence of the supervisor. </a:t>
            </a:r>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endParaRPr lang="en-US" sz="2400" b="1" i="0" dirty="0">
              <a:solidFill>
                <a:srgbClr val="0E101A"/>
              </a:solidFill>
              <a:latin typeface="Open Sans" pitchFamily="2" charset="0"/>
              <a:ea typeface="Open Sans" pitchFamily="2" charset="0"/>
              <a:cs typeface="Open Sans" pitchFamily="2" charset="0"/>
              <a:sym typeface="Arial"/>
            </a:endParaRPr>
          </a:p>
          <a:p>
            <a:pPr marL="228600" indent="0" rtl="0" fontAlgn="base">
              <a:spcBef>
                <a:spcPts val="0"/>
              </a:spcBef>
              <a:spcAft>
                <a:spcPts val="0"/>
              </a:spcAft>
              <a:buFont typeface="Arial" panose="020B0604020202020204" pitchFamily="34" charset="0"/>
              <a:buNone/>
            </a:pPr>
            <a:r>
              <a:rPr lang="en-US" sz="2400" b="1" i="0" u="none" strike="noStrike" dirty="0">
                <a:solidFill>
                  <a:srgbClr val="000000"/>
                </a:solidFill>
                <a:effectLst/>
                <a:latin typeface="Open Sans" pitchFamily="2" charset="0"/>
                <a:ea typeface="Open Sans" pitchFamily="2" charset="0"/>
                <a:cs typeface="Open Sans" pitchFamily="2" charset="0"/>
              </a:rPr>
              <a:t>Explanation for labeled data?</a:t>
            </a:r>
          </a:p>
          <a:p>
            <a:pPr marL="457200" rtl="0">
              <a:spcBef>
                <a:spcPts val="0"/>
              </a:spcBef>
              <a:spcAft>
                <a:spcPts val="0"/>
              </a:spcAft>
            </a:pPr>
            <a:r>
              <a:rPr lang="en-US" sz="2400" b="0" i="0" u="none" strike="noStrike" dirty="0">
                <a:solidFill>
                  <a:srgbClr val="000000"/>
                </a:solidFill>
                <a:effectLst/>
                <a:latin typeface="Open Sans" pitchFamily="2" charset="0"/>
                <a:ea typeface="Open Sans" pitchFamily="2" charset="0"/>
                <a:cs typeface="Open Sans" pitchFamily="2" charset="0"/>
              </a:rPr>
              <a:t> Data containing meaningful tags that set the context for the data. Example: An image with a label says Dog or cat. Labeled data is used to train supervised machine learning models, to make predictions.</a:t>
            </a:r>
            <a:r>
              <a:rPr lang="en-US" sz="2400" b="0" i="0" u="none" strike="noStrike" cap="none" dirty="0">
                <a:solidFill>
                  <a:schemeClr val="dk1"/>
                </a:solidFill>
                <a:effectLst/>
                <a:latin typeface="Open Sans" pitchFamily="2" charset="0"/>
                <a:ea typeface="Open Sans" pitchFamily="2" charset="0"/>
                <a:cs typeface="Open Sans" pitchFamily="2" charset="0"/>
                <a:sym typeface="Calibri"/>
              </a:rPr>
              <a:t> </a:t>
            </a:r>
          </a:p>
          <a:p>
            <a:pPr marL="457200" rtl="0">
              <a:spcBef>
                <a:spcPts val="0"/>
              </a:spcBef>
              <a:spcAft>
                <a:spcPts val="0"/>
              </a:spcAft>
            </a:pPr>
            <a:r>
              <a:rPr lang="en-US" sz="2400" b="1" i="0" u="none" strike="noStrike" cap="none" dirty="0">
                <a:solidFill>
                  <a:schemeClr val="dk1"/>
                </a:solidFill>
                <a:effectLst/>
                <a:latin typeface="Open Sans" pitchFamily="2" charset="0"/>
                <a:ea typeface="Open Sans" pitchFamily="2" charset="0"/>
                <a:cs typeface="Open Sans" pitchFamily="2" charset="0"/>
                <a:sym typeface="Calibri"/>
              </a:rPr>
              <a:t>Example: </a:t>
            </a:r>
            <a:r>
              <a:rPr lang="en-US" sz="2400" b="0" i="0" u="none" strike="noStrike" cap="none" dirty="0">
                <a:solidFill>
                  <a:srgbClr val="3F3F3F"/>
                </a:solidFill>
                <a:latin typeface="Open Sans"/>
                <a:ea typeface="Open Sans"/>
                <a:cs typeface="Open Sans"/>
                <a:sym typeface="Open Sans"/>
              </a:rPr>
              <a:t>A supervised learning method could train a machine to classify images of apples, mangoes, and pears.</a:t>
            </a:r>
            <a:endParaRPr lang="en-US" sz="2800" dirty="0"/>
          </a:p>
        </p:txBody>
      </p:sp>
      <p:sp>
        <p:nvSpPr>
          <p:cNvPr id="387" name="Google Shape;38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7200"/>
              <a:buFont typeface="Arial"/>
              <a:buNone/>
            </a:pPr>
            <a:r>
              <a:rPr lang="en-US" sz="24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7200"/>
              <a:buFont typeface="Arial"/>
              <a:buNone/>
            </a:pPr>
            <a:endParaRPr sz="2400" b="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Some commonly known supervised learning algorithms are linear regression logistic regression, support vector machines, decision trees, etc.</a:t>
            </a:r>
            <a:endParaRPr dirty="0"/>
          </a:p>
          <a:p>
            <a:pPr marL="457200" marR="0" lvl="0" indent="-228600" algn="l" rtl="0">
              <a:lnSpc>
                <a:spcPct val="100000"/>
              </a:lnSpc>
              <a:spcBef>
                <a:spcPts val="0"/>
              </a:spcBef>
              <a:spcAft>
                <a:spcPts val="0"/>
              </a:spcAft>
              <a:buClr>
                <a:srgbClr val="000000"/>
              </a:buClr>
              <a:buSzPts val="7200"/>
              <a:buFont typeface="Arial"/>
              <a:buNone/>
            </a:pPr>
            <a:endParaRPr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endParaRPr sz="2400" dirty="0">
              <a:solidFill>
                <a:srgbClr val="0E101A"/>
              </a:solidFill>
              <a:latin typeface="Arial"/>
              <a:ea typeface="Arial"/>
              <a:cs typeface="Arial"/>
              <a:sym typeface="Arial"/>
            </a:endParaRPr>
          </a:p>
        </p:txBody>
      </p:sp>
      <p:sp>
        <p:nvSpPr>
          <p:cNvPr id="404" name="Google Shape;40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b="0" dirty="0">
                <a:latin typeface="Open Sans"/>
                <a:ea typeface="Open Sans"/>
                <a:cs typeface="Open Sans"/>
                <a:sym typeface="Open Sans"/>
              </a:rPr>
              <a:t>Instructor Notes:</a:t>
            </a:r>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endParaRPr lang="en-US" sz="2400" b="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Examples of supervised learning are:</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Prediction of temperature increase when year wise temperature increase is known.</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Prediction of crop yield when season wise crop quality deterioration is known. </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Classification of waste when the waste items, input and the type of waste are known. </a:t>
            </a:r>
          </a:p>
          <a:p>
            <a:pPr marL="228600" marR="0" lvl="0" indent="0" algn="l" rtl="0">
              <a:lnSpc>
                <a:spcPct val="100000"/>
              </a:lnSpc>
              <a:spcBef>
                <a:spcPts val="0"/>
              </a:spcBef>
              <a:spcAft>
                <a:spcPts val="0"/>
              </a:spcAft>
              <a:buClr>
                <a:srgbClr val="000000"/>
              </a:buClr>
              <a:buSzPts val="7200"/>
              <a:buFontTx/>
              <a:buNone/>
            </a:pPr>
            <a:r>
              <a:rPr lang="en-US" sz="2400" dirty="0">
                <a:solidFill>
                  <a:srgbClr val="0E101A"/>
                </a:solidFill>
                <a:latin typeface="Arial"/>
                <a:ea typeface="Arial"/>
                <a:cs typeface="Arial"/>
                <a:sym typeface="Arial"/>
              </a:rPr>
              <a:t>Further supervised learning helps in two tasks, namely classification and regression used for prediction of continuous and discrete values.</a:t>
            </a:r>
            <a:br>
              <a:rPr lang="en-US" sz="2400" dirty="0">
                <a:solidFill>
                  <a:srgbClr val="0E101A"/>
                </a:solidFill>
                <a:latin typeface="Arial"/>
                <a:ea typeface="Arial"/>
                <a:cs typeface="Arial"/>
                <a:sym typeface="Arial"/>
              </a:rPr>
            </a:br>
            <a:br>
              <a:rPr lang="en-US" sz="2400" dirty="0">
                <a:solidFill>
                  <a:srgbClr val="0E101A"/>
                </a:solidFill>
                <a:latin typeface="Arial"/>
                <a:ea typeface="Arial"/>
                <a:cs typeface="Arial"/>
                <a:sym typeface="Arial"/>
              </a:rPr>
            </a:br>
            <a:r>
              <a:rPr lang="en-US" sz="2400" dirty="0">
                <a:solidFill>
                  <a:srgbClr val="0E101A"/>
                </a:solidFill>
                <a:latin typeface="Arial"/>
                <a:ea typeface="Arial"/>
                <a:cs typeface="Arial"/>
                <a:sym typeface="Arial"/>
              </a:rPr>
              <a:t>One example of Classification task is Spam filtering where computer learns from labeled emails to decide if new emails are spam or ham(discrete value as output)</a:t>
            </a:r>
            <a:endParaRPr dirty="0"/>
          </a:p>
          <a:p>
            <a:pPr marL="457200" marR="0" lvl="0" indent="-228600" algn="l" rtl="0">
              <a:lnSpc>
                <a:spcPct val="100000"/>
              </a:lnSpc>
              <a:spcBef>
                <a:spcPts val="0"/>
              </a:spcBef>
              <a:spcAft>
                <a:spcPts val="0"/>
              </a:spcAft>
              <a:buClr>
                <a:srgbClr val="000000"/>
              </a:buClr>
              <a:buSzPts val="7200"/>
              <a:buFont typeface="Arial"/>
              <a:buNone/>
            </a:pPr>
            <a:endParaRPr sz="2400" dirty="0">
              <a:solidFill>
                <a:srgbClr val="0E101A"/>
              </a:solidFill>
              <a:latin typeface="Arial"/>
              <a:ea typeface="Arial"/>
              <a:cs typeface="Arial"/>
              <a:sym typeface="Arial"/>
            </a:endParaRPr>
          </a:p>
        </p:txBody>
      </p:sp>
      <p:sp>
        <p:nvSpPr>
          <p:cNvPr id="423" name="Google Shape;42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Unsupervised learning. In this learning, no supervisor is required to prepare data as outputs may not be known for such algorithms. The program needs to find hidden patterns and recognize their relation.</a:t>
            </a: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 Examples of unsupervised learning are:</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Identification of anomalies over geographical landscapes based on the data patterns.</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Identification and grouping of crop rot</a:t>
            </a:r>
          </a:p>
          <a:p>
            <a:pPr marL="571500" marR="0" lvl="0" indent="-342900" algn="l" rtl="0">
              <a:lnSpc>
                <a:spcPct val="100000"/>
              </a:lnSpc>
              <a:spcBef>
                <a:spcPts val="0"/>
              </a:spcBef>
              <a:spcAft>
                <a:spcPts val="0"/>
              </a:spcAft>
              <a:buClr>
                <a:srgbClr val="000000"/>
              </a:buClr>
              <a:buSzPts val="7200"/>
              <a:buFontTx/>
              <a:buChar char="-"/>
            </a:pPr>
            <a:r>
              <a:rPr lang="en-US" sz="2400" dirty="0">
                <a:solidFill>
                  <a:srgbClr val="0E101A"/>
                </a:solidFill>
                <a:latin typeface="Arial"/>
                <a:ea typeface="Arial"/>
                <a:cs typeface="Arial"/>
                <a:sym typeface="Arial"/>
              </a:rPr>
              <a:t>Identification of user groups based on commonalities. </a:t>
            </a:r>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228600" indent="0" rtl="0" fontAlgn="base">
              <a:spcBef>
                <a:spcPts val="0"/>
              </a:spcBef>
              <a:spcAft>
                <a:spcPts val="0"/>
              </a:spcAft>
              <a:buFont typeface="Arial" panose="020B0604020202020204" pitchFamily="34" charset="0"/>
              <a:buNone/>
            </a:pPr>
            <a:r>
              <a:rPr lang="en-US" sz="2400" b="1" i="0" u="none" strike="noStrike" dirty="0">
                <a:solidFill>
                  <a:srgbClr val="000000"/>
                </a:solidFill>
                <a:effectLst/>
                <a:latin typeface="Open Sans" pitchFamily="2" charset="0"/>
                <a:ea typeface="Open Sans" pitchFamily="2" charset="0"/>
                <a:cs typeface="Open Sans" pitchFamily="2" charset="0"/>
              </a:rPr>
              <a:t>**Explanation for unlabeled data?</a:t>
            </a:r>
          </a:p>
          <a:p>
            <a:pPr marL="457200" rtl="0">
              <a:spcBef>
                <a:spcPts val="0"/>
              </a:spcBef>
              <a:spcAft>
                <a:spcPts val="0"/>
              </a:spcAft>
            </a:pPr>
            <a:r>
              <a:rPr lang="en-US" sz="3600" b="0" i="0" dirty="0">
                <a:solidFill>
                  <a:srgbClr val="ECECEC"/>
                </a:solidFill>
                <a:effectLst/>
                <a:latin typeface="Open Sans" pitchFamily="2" charset="0"/>
                <a:ea typeface="Open Sans" pitchFamily="2" charset="0"/>
                <a:cs typeface="Open Sans" pitchFamily="2" charset="0"/>
              </a:rPr>
              <a:t>Unlabeled data lacks explicit tags or annotations defining the context of the data. It does not contain predefined labels indicating specific categories or classes.</a:t>
            </a:r>
            <a:endParaRPr sz="2400" dirty="0">
              <a:solidFill>
                <a:srgbClr val="0E101A"/>
              </a:solidFill>
              <a:latin typeface="Open Sans" pitchFamily="2" charset="0"/>
              <a:ea typeface="Open Sans" pitchFamily="2" charset="0"/>
              <a:cs typeface="Open Sans" pitchFamily="2" charset="0"/>
              <a:sym typeface="Arial"/>
            </a:endParaRPr>
          </a:p>
        </p:txBody>
      </p:sp>
      <p:sp>
        <p:nvSpPr>
          <p:cNvPr id="442" name="Google Shape;44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dirty="0"/>
              <a:t>Instructor notes:</a:t>
            </a:r>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endParaRPr lang="en-US" sz="2400" dirty="0"/>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dirty="0"/>
              <a:t>Elaborate the example</a:t>
            </a:r>
            <a:endParaRPr lang="en-US" sz="2400" dirty="0">
              <a:solidFill>
                <a:srgbClr val="0E101A"/>
              </a:solidFill>
              <a:latin typeface="Arial"/>
              <a:ea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endParaRPr sz="2400" dirty="0">
              <a:solidFill>
                <a:srgbClr val="0E101A"/>
              </a:solidFill>
              <a:latin typeface="Open Sans" pitchFamily="2" charset="0"/>
              <a:ea typeface="Open Sans" pitchFamily="2" charset="0"/>
              <a:cs typeface="Open Sans" pitchFamily="2" charset="0"/>
              <a:sym typeface="Arial"/>
            </a:endParaRPr>
          </a:p>
        </p:txBody>
      </p:sp>
      <p:sp>
        <p:nvSpPr>
          <p:cNvPr id="442" name="Google Shape;44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825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Let us start with the introduction to Machine Learning.</a:t>
            </a:r>
            <a:endParaRPr dirty="0"/>
          </a:p>
        </p:txBody>
      </p:sp>
      <p:sp>
        <p:nvSpPr>
          <p:cNvPr id="200" name="Google Shape;200;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marR="0" lvl="0" indent="0" algn="l" defTabSz="914400" rtl="0" eaLnBrk="1" fontAlgn="auto" latinLnBrk="0" hangingPunct="1">
              <a:lnSpc>
                <a:spcPct val="100000"/>
              </a:lnSpc>
              <a:spcBef>
                <a:spcPts val="0"/>
              </a:spcBef>
              <a:spcAft>
                <a:spcPts val="0"/>
              </a:spcAft>
              <a:buClr>
                <a:srgbClr val="273239"/>
              </a:buClr>
              <a:buSzPts val="4800"/>
              <a:buFont typeface="Arial"/>
              <a:buNone/>
              <a:tabLst/>
              <a:defRPr/>
            </a:pPr>
            <a:r>
              <a:rPr lang="en-US" sz="4800" b="0" dirty="0">
                <a:latin typeface="Open Sans"/>
                <a:ea typeface="Open Sans"/>
                <a:cs typeface="Open Sans"/>
                <a:sym typeface="Open Sans"/>
              </a:rPr>
              <a:t>Instructor Notes:</a:t>
            </a:r>
          </a:p>
          <a:p>
            <a:pPr marL="228600" lvl="0" indent="0" algn="l" rtl="0">
              <a:spcBef>
                <a:spcPts val="0"/>
              </a:spcBef>
              <a:spcAft>
                <a:spcPts val="0"/>
              </a:spcAft>
              <a:buClr>
                <a:srgbClr val="273239"/>
              </a:buClr>
              <a:buSzPts val="4800"/>
              <a:buFont typeface="Arial"/>
              <a:buNone/>
            </a:pPr>
            <a:endParaRPr lang="en-US" sz="4800" b="0" i="0" dirty="0">
              <a:solidFill>
                <a:srgbClr val="273239"/>
              </a:solidFill>
              <a:latin typeface="Nunito"/>
              <a:ea typeface="Nunito"/>
              <a:cs typeface="Nunito"/>
              <a:sym typeface="Nunito"/>
            </a:endParaRPr>
          </a:p>
          <a:p>
            <a:pPr marL="228600" lvl="0" indent="0" algn="l" rtl="0">
              <a:spcBef>
                <a:spcPts val="0"/>
              </a:spcBef>
              <a:spcAft>
                <a:spcPts val="0"/>
              </a:spcAft>
              <a:buClr>
                <a:srgbClr val="273239"/>
              </a:buClr>
              <a:buSzPts val="4800"/>
              <a:buFont typeface="Arial"/>
              <a:buNone/>
            </a:pPr>
            <a:r>
              <a:rPr lang="en-US" sz="4800" b="0" i="0" dirty="0">
                <a:solidFill>
                  <a:srgbClr val="273239"/>
                </a:solidFill>
                <a:latin typeface="Nunito"/>
                <a:ea typeface="Nunito"/>
                <a:cs typeface="Nunito"/>
                <a:sym typeface="Nunito"/>
              </a:rPr>
              <a:t>Semi-supervised learning is a type of </a:t>
            </a:r>
            <a:r>
              <a:rPr lang="en-US" sz="4800" b="0" i="0" u="none" dirty="0">
                <a:latin typeface="Nunito"/>
                <a:ea typeface="Nunito"/>
                <a:cs typeface="Nunito"/>
                <a:sym typeface="Nunito"/>
              </a:rPr>
              <a:t>machine learning</a:t>
            </a:r>
            <a:r>
              <a:rPr lang="en-US" sz="4800" b="0" i="0" u="none" dirty="0">
                <a:solidFill>
                  <a:srgbClr val="273239"/>
                </a:solidFill>
                <a:latin typeface="Nunito"/>
                <a:ea typeface="Nunito"/>
                <a:cs typeface="Nunito"/>
                <a:sym typeface="Nunito"/>
              </a:rPr>
              <a:t> </a:t>
            </a:r>
            <a:r>
              <a:rPr lang="en-US" sz="4800" b="0" i="0" dirty="0">
                <a:solidFill>
                  <a:srgbClr val="273239"/>
                </a:solidFill>
                <a:latin typeface="Nunito"/>
                <a:ea typeface="Nunito"/>
                <a:cs typeface="Nunito"/>
                <a:sym typeface="Nunito"/>
              </a:rPr>
              <a:t>that falls in between supervised and unsupervised learning. It is a method that uses a small amount of labeled data and a large amount of unlabeled data to train a model. The goal of semi-supervised learning is to learn a function that can accurately predict the output variable based on the input variables, similar to supervised learning. However, unlike supervised learning, the algorithm is trained on a dataset that contains both labeled and unlabeled data.</a:t>
            </a:r>
            <a:endParaRPr sz="3600" b="0" i="0" dirty="0">
              <a:solidFill>
                <a:srgbClr val="080A13"/>
              </a:solidFill>
              <a:latin typeface="Inter"/>
              <a:ea typeface="Inter"/>
              <a:cs typeface="Inter"/>
              <a:sym typeface="Inter"/>
            </a:endParaRPr>
          </a:p>
          <a:p>
            <a:pPr marL="228600" lvl="0" indent="0" algn="l" rtl="0">
              <a:spcBef>
                <a:spcPts val="0"/>
              </a:spcBef>
              <a:spcAft>
                <a:spcPts val="0"/>
              </a:spcAft>
              <a:buClr>
                <a:schemeClr val="dk1"/>
              </a:buClr>
              <a:buSzPts val="3600"/>
              <a:buFont typeface="Arial"/>
              <a:buNone/>
            </a:pPr>
            <a:endParaRPr sz="3600" b="0" i="0" dirty="0">
              <a:solidFill>
                <a:srgbClr val="080A13"/>
              </a:solidFill>
              <a:latin typeface="Inter"/>
              <a:ea typeface="Inter"/>
              <a:cs typeface="Inter"/>
              <a:sym typeface="Inter"/>
            </a:endParaRPr>
          </a:p>
        </p:txBody>
      </p:sp>
      <p:sp>
        <p:nvSpPr>
          <p:cNvPr id="454" name="Google Shape;45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8000" dirty="0"/>
              <a:t>Elaborate the example</a:t>
            </a:r>
            <a:endParaRPr lang="en-US" sz="8000" dirty="0">
              <a:solidFill>
                <a:srgbClr val="0E101A"/>
              </a:solidFill>
              <a:latin typeface="Arial"/>
              <a:ea typeface="Arial"/>
              <a:cs typeface="Arial"/>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endParaRPr lang="en-US" sz="8000" dirty="0">
              <a:solidFill>
                <a:srgbClr val="0E101A"/>
              </a:solidFill>
              <a:latin typeface="Open Sans" pitchFamily="2" charset="0"/>
              <a:ea typeface="Open Sans" pitchFamily="2" charset="0"/>
              <a:cs typeface="Open Sans" pitchFamily="2" charset="0"/>
              <a:sym typeface="Arial"/>
            </a:endParaRPr>
          </a:p>
        </p:txBody>
      </p:sp>
      <p:sp>
        <p:nvSpPr>
          <p:cNvPr id="454" name="Google Shape;45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1157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3600" b="0" dirty="0">
                <a:latin typeface="Open Sans"/>
                <a:ea typeface="Open Sans"/>
                <a:cs typeface="Open Sans"/>
                <a:sym typeface="Open Sans"/>
              </a:rPr>
              <a:t>Instructor Notes:</a:t>
            </a:r>
          </a:p>
          <a:p>
            <a:pPr marL="0" marR="0" lvl="0" indent="0" algn="l" rtl="0">
              <a:lnSpc>
                <a:spcPct val="100000"/>
              </a:lnSpc>
              <a:spcBef>
                <a:spcPts val="0"/>
              </a:spcBef>
              <a:spcAft>
                <a:spcPts val="0"/>
              </a:spcAft>
              <a:buClr>
                <a:srgbClr val="000000"/>
              </a:buClr>
              <a:buSzPts val="1400"/>
              <a:buFont typeface="Arial"/>
              <a:buNone/>
            </a:pPr>
            <a:endParaRPr lang="en-US" sz="3600" b="0" u="none"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3600" b="0" u="none" dirty="0">
                <a:latin typeface="Calibri"/>
                <a:ea typeface="Calibri"/>
                <a:cs typeface="Calibri"/>
                <a:sym typeface="Calibri"/>
              </a:rPr>
              <a:t>One very popular example of semi-supervised learning is Google photos. So, in Google photo services, what's happening is whenever you're clicking a picture in your, let's say Google cloud or in your database, the images are getting stored. Now, in many cases, we try to tag the images by name so Google does not know the name of the images, but Google had algorithm to detect the images.</a:t>
            </a:r>
            <a:endParaRPr dirty="0"/>
          </a:p>
          <a:p>
            <a:pPr marL="228600" lvl="0" indent="0" algn="l" rtl="0">
              <a:spcBef>
                <a:spcPts val="0"/>
              </a:spcBef>
              <a:spcAft>
                <a:spcPts val="0"/>
              </a:spcAft>
              <a:buClr>
                <a:schemeClr val="dk1"/>
              </a:buClr>
              <a:buSzPts val="3600"/>
              <a:buFont typeface="Arial"/>
              <a:buNone/>
            </a:pPr>
            <a:endParaRPr sz="3600" b="0" i="0" dirty="0">
              <a:solidFill>
                <a:srgbClr val="080A13"/>
              </a:solidFill>
              <a:latin typeface="Inter"/>
              <a:ea typeface="Inter"/>
              <a:cs typeface="Inter"/>
              <a:sym typeface="Inter"/>
            </a:endParaRPr>
          </a:p>
        </p:txBody>
      </p:sp>
      <p:sp>
        <p:nvSpPr>
          <p:cNvPr id="487" name="Google Shape;48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Reinforcement learning: In this type, the program learns from its previous errors. If the program finds the correct solution, the interpreter rewards the algorithm. </a:t>
            </a: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 If the outcome is incorrect or not up to the mark, the algorithm must reiterate until it finds a better result. </a:t>
            </a:r>
            <a:endParaRPr dirty="0"/>
          </a:p>
        </p:txBody>
      </p:sp>
      <p:sp>
        <p:nvSpPr>
          <p:cNvPr id="498" name="Google Shape;49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dirty="0">
                <a:solidFill>
                  <a:srgbClr val="0E101A"/>
                </a:solidFill>
                <a:latin typeface="Open Sans" pitchFamily="2" charset="0"/>
                <a:ea typeface="Open Sans" pitchFamily="2" charset="0"/>
                <a:cs typeface="Open Sans" pitchFamily="2" charset="0"/>
                <a:sym typeface="Arial"/>
              </a:rPr>
              <a:t>Instructor notes:</a:t>
            </a:r>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endParaRPr lang="en-US" sz="2400" dirty="0">
              <a:solidFill>
                <a:srgbClr val="0E101A"/>
              </a:solidFill>
              <a:latin typeface="Open Sans" pitchFamily="2" charset="0"/>
              <a:ea typeface="Open Sans" pitchFamily="2" charset="0"/>
              <a:cs typeface="Open Sans" pitchFamily="2" charset="0"/>
              <a:sym typeface="Arial"/>
            </a:endParaRPr>
          </a:p>
          <a:p>
            <a:r>
              <a:rPr lang="en-US" sz="3600" b="1" dirty="0"/>
              <a:t>Reinforcement Learning Overview</a:t>
            </a:r>
            <a:r>
              <a:rPr lang="en-US" sz="3600" dirty="0"/>
              <a:t>:</a:t>
            </a:r>
          </a:p>
          <a:p>
            <a:pPr>
              <a:buFont typeface="Arial" panose="020B0604020202020204" pitchFamily="34" charset="0"/>
              <a:buChar char="•"/>
            </a:pPr>
            <a:r>
              <a:rPr lang="en-US" sz="3600" dirty="0"/>
              <a:t>Reinforcement Learning (RL) is a type of Machine Learning where an agent learns to make decisions by performing actions and receiving feedback in the form of rewards or penalties.</a:t>
            </a:r>
          </a:p>
          <a:p>
            <a:pPr>
              <a:buFont typeface="Arial" panose="020B0604020202020204" pitchFamily="34" charset="0"/>
              <a:buChar char="•"/>
            </a:pPr>
            <a:r>
              <a:rPr lang="en-US" sz="3600" dirty="0"/>
              <a:t>The fundamental goal in RL is to develop a strategy for the agent that maximizes cumulative rewards over time.</a:t>
            </a:r>
          </a:p>
          <a:p>
            <a:r>
              <a:rPr lang="en-US" sz="3600" b="1" dirty="0"/>
              <a:t>Components of RL</a:t>
            </a:r>
            <a:r>
              <a:rPr lang="en-US" sz="3600" dirty="0"/>
              <a:t>:</a:t>
            </a:r>
          </a:p>
          <a:p>
            <a:pPr>
              <a:buFont typeface="Arial" panose="020B0604020202020204" pitchFamily="34" charset="0"/>
              <a:buChar char="•"/>
            </a:pPr>
            <a:r>
              <a:rPr lang="en-US" sz="3600" b="1" dirty="0"/>
              <a:t>Agent</a:t>
            </a:r>
            <a:r>
              <a:rPr lang="en-US" sz="3600" dirty="0"/>
              <a:t>: The learner or decision-maker.</a:t>
            </a:r>
          </a:p>
          <a:p>
            <a:pPr>
              <a:buFont typeface="Arial" panose="020B0604020202020204" pitchFamily="34" charset="0"/>
              <a:buChar char="•"/>
            </a:pPr>
            <a:r>
              <a:rPr lang="en-US" sz="3600" b="1" dirty="0"/>
              <a:t>Environment</a:t>
            </a:r>
            <a:r>
              <a:rPr lang="en-US" sz="3600" dirty="0"/>
              <a:t>: Everything the agent interacts with, which provides the agent with states and rewards.</a:t>
            </a:r>
          </a:p>
          <a:p>
            <a:pPr>
              <a:buFont typeface="Arial" panose="020B0604020202020204" pitchFamily="34" charset="0"/>
              <a:buChar char="•"/>
            </a:pPr>
            <a:r>
              <a:rPr lang="en-US" sz="3600" b="1" dirty="0"/>
              <a:t>State</a:t>
            </a:r>
            <a:r>
              <a:rPr lang="en-US" sz="3600" dirty="0"/>
              <a:t>: A snapshot of the current situation in the environment.</a:t>
            </a:r>
          </a:p>
          <a:p>
            <a:pPr>
              <a:buFont typeface="Arial" panose="020B0604020202020204" pitchFamily="34" charset="0"/>
              <a:buChar char="•"/>
            </a:pPr>
            <a:r>
              <a:rPr lang="en-US" sz="3600" b="1" dirty="0"/>
              <a:t>Action</a:t>
            </a:r>
            <a:r>
              <a:rPr lang="en-US" sz="3600" dirty="0"/>
              <a:t>: Any decision or move made by the agent.</a:t>
            </a:r>
          </a:p>
          <a:p>
            <a:pPr>
              <a:buFont typeface="Arial" panose="020B0604020202020204" pitchFamily="34" charset="0"/>
              <a:buChar char="•"/>
            </a:pPr>
            <a:r>
              <a:rPr lang="en-US" sz="3600" b="1" dirty="0"/>
              <a:t>Reward</a:t>
            </a:r>
            <a:r>
              <a:rPr lang="en-US" sz="3600" dirty="0"/>
              <a:t>: Feedback from the environment to assess the last action taken by the agent.</a:t>
            </a:r>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endParaRPr lang="en-US" sz="2400" dirty="0">
              <a:solidFill>
                <a:srgbClr val="0E101A"/>
              </a:solidFill>
              <a:latin typeface="Open Sans" pitchFamily="2" charset="0"/>
              <a:ea typeface="Open Sans" pitchFamily="2" charset="0"/>
              <a:cs typeface="Open Sans" pitchFamily="2" charset="0"/>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endParaRPr lang="en-US" sz="2400" dirty="0">
              <a:solidFill>
                <a:srgbClr val="0E101A"/>
              </a:solidFill>
              <a:latin typeface="Open Sans" pitchFamily="2" charset="0"/>
              <a:ea typeface="Open Sans" pitchFamily="2" charset="0"/>
              <a:cs typeface="Open Sans" pitchFamily="2" charset="0"/>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endParaRPr lang="en-US" sz="2400" dirty="0">
              <a:solidFill>
                <a:srgbClr val="0E101A"/>
              </a:solidFill>
              <a:latin typeface="Open Sans" pitchFamily="2" charset="0"/>
              <a:ea typeface="Open Sans" pitchFamily="2" charset="0"/>
              <a:cs typeface="Open Sans" pitchFamily="2" charset="0"/>
              <a:sym typeface="Arial"/>
            </a:endParaRPr>
          </a:p>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endParaRPr lang="en-US" sz="2400" dirty="0">
              <a:solidFill>
                <a:srgbClr val="0E101A"/>
              </a:solidFill>
              <a:latin typeface="Open Sans" pitchFamily="2" charset="0"/>
              <a:ea typeface="Open Sans" pitchFamily="2" charset="0"/>
              <a:cs typeface="Open Sans" pitchFamily="2" charset="0"/>
              <a:sym typeface="Arial"/>
            </a:endParaRPr>
          </a:p>
        </p:txBody>
      </p:sp>
      <p:sp>
        <p:nvSpPr>
          <p:cNvPr id="498" name="Google Shape;49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26648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7200"/>
              <a:buFont typeface="Arial"/>
              <a:buNone/>
            </a:pPr>
            <a:endParaRPr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YouTube uses reinforcement learning to personalize video recommendations by continuously learning from user interactions, such as likes, views, and shares. </a:t>
            </a: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The system optimizes for user engagement by suggesting videos that are likely to keep viewers on the platform longer.</a:t>
            </a:r>
            <a:endParaRPr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endParaRPr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endParaRPr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endParaRPr sz="2400" dirty="0">
              <a:solidFill>
                <a:srgbClr val="0E101A"/>
              </a:solidFill>
              <a:latin typeface="Arial"/>
              <a:ea typeface="Arial"/>
              <a:cs typeface="Arial"/>
              <a:sym typeface="Arial"/>
            </a:endParaRPr>
          </a:p>
        </p:txBody>
      </p:sp>
      <p:sp>
        <p:nvSpPr>
          <p:cNvPr id="508" name="Google Shape;5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7200"/>
              <a:buFont typeface="Arial"/>
              <a:buNone/>
            </a:pPr>
            <a:endParaRPr lang="en-US" sz="2400" dirty="0">
              <a:solidFill>
                <a:srgbClr val="0E101A"/>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7200"/>
              <a:buFont typeface="Arial"/>
              <a:buNone/>
            </a:pPr>
            <a:r>
              <a:rPr lang="en-US" sz="2400" dirty="0">
                <a:solidFill>
                  <a:srgbClr val="0E101A"/>
                </a:solidFill>
                <a:latin typeface="Arial"/>
                <a:ea typeface="Arial"/>
                <a:cs typeface="Arial"/>
                <a:sym typeface="Arial"/>
              </a:rPr>
              <a:t>Examples of reinforcement learning.</a:t>
            </a:r>
          </a:p>
          <a:p>
            <a:pPr marL="228600" marR="0" lvl="0" indent="0" algn="l" rtl="0">
              <a:lnSpc>
                <a:spcPct val="100000"/>
              </a:lnSpc>
              <a:spcBef>
                <a:spcPts val="0"/>
              </a:spcBef>
              <a:spcAft>
                <a:spcPts val="0"/>
              </a:spcAft>
              <a:buClr>
                <a:srgbClr val="000000"/>
              </a:buClr>
              <a:buSzPts val="7200"/>
              <a:buFontTx/>
              <a:buNone/>
            </a:pPr>
            <a:endParaRPr lang="en-US" sz="2400" dirty="0">
              <a:solidFill>
                <a:srgbClr val="0E101A"/>
              </a:solidFill>
              <a:latin typeface="Arial"/>
              <a:ea typeface="Arial"/>
              <a:cs typeface="Arial"/>
              <a:sym typeface="Arial"/>
            </a:endParaRPr>
          </a:p>
          <a:p>
            <a:r>
              <a:rPr lang="en-US" sz="3600" b="1" dirty="0"/>
              <a:t>Games where players can play with bots</a:t>
            </a:r>
            <a:r>
              <a:rPr lang="en-US" sz="3600" dirty="0"/>
              <a:t>:</a:t>
            </a:r>
          </a:p>
          <a:p>
            <a:pPr>
              <a:buFont typeface="Arial" panose="020B0604020202020204" pitchFamily="34" charset="0"/>
              <a:buChar char="•"/>
            </a:pPr>
            <a:r>
              <a:rPr lang="en-US" sz="3600" b="1" dirty="0"/>
              <a:t>Description</a:t>
            </a:r>
            <a:r>
              <a:rPr lang="en-US" sz="3600" dirty="0"/>
              <a:t>: In many modern video games, players interact with or compete against AI-controlled characters (bots), which learn and adapt using RL techniques.</a:t>
            </a:r>
          </a:p>
          <a:p>
            <a:pPr>
              <a:buFont typeface="Arial" panose="020B0604020202020204" pitchFamily="34" charset="0"/>
              <a:buChar char="•"/>
            </a:pPr>
            <a:r>
              <a:rPr lang="en-US" sz="3600" b="1" dirty="0"/>
              <a:t>How it works</a:t>
            </a:r>
            <a:r>
              <a:rPr lang="en-US" sz="3600" dirty="0"/>
              <a:t>: These bots learn from each interaction with human players, improving their strategies over time to provide a challenging and engaging experience.</a:t>
            </a:r>
          </a:p>
          <a:p>
            <a:pPr>
              <a:buFont typeface="Arial" panose="020B0604020202020204" pitchFamily="34" charset="0"/>
              <a:buChar char="•"/>
            </a:pPr>
            <a:r>
              <a:rPr lang="en-US" sz="3600" b="1" dirty="0"/>
              <a:t>Example</a:t>
            </a:r>
            <a:r>
              <a:rPr lang="en-US" sz="3600" dirty="0"/>
              <a:t>: Games like Dota 2 and StarCraft II where AI bots have been trained to play at or above the level of professional human players.</a:t>
            </a:r>
          </a:p>
          <a:p>
            <a:pPr>
              <a:buFont typeface="Arial" panose="020B0604020202020204" pitchFamily="34" charset="0"/>
              <a:buChar char="•"/>
            </a:pPr>
            <a:endParaRPr lang="en-US" sz="3600" dirty="0"/>
          </a:p>
          <a:p>
            <a:r>
              <a:rPr lang="en-US" sz="3600" b="1" dirty="0"/>
              <a:t>Self-driving cars</a:t>
            </a:r>
            <a:r>
              <a:rPr lang="en-US" sz="3600" dirty="0"/>
              <a:t>:</a:t>
            </a:r>
          </a:p>
          <a:p>
            <a:pPr>
              <a:buFont typeface="Arial" panose="020B0604020202020204" pitchFamily="34" charset="0"/>
              <a:buChar char="•"/>
            </a:pPr>
            <a:r>
              <a:rPr lang="en-US" sz="3600" b="1" dirty="0"/>
              <a:t>Description</a:t>
            </a:r>
            <a:r>
              <a:rPr lang="en-US" sz="3600" dirty="0"/>
              <a:t>: One of the most advanced applications of RL is in developing autonomous vehicles.</a:t>
            </a:r>
          </a:p>
          <a:p>
            <a:pPr>
              <a:buFont typeface="Arial" panose="020B0604020202020204" pitchFamily="34" charset="0"/>
              <a:buChar char="•"/>
            </a:pPr>
            <a:r>
              <a:rPr lang="en-US" sz="3600" b="1" dirty="0"/>
              <a:t>How it works</a:t>
            </a:r>
            <a:r>
              <a:rPr lang="en-US" sz="3600" dirty="0"/>
              <a:t>: RL is used to train the driving algorithms that control these vehicles, allowing them to learn from vast amounts of driving data and real-world interactions.</a:t>
            </a:r>
          </a:p>
          <a:p>
            <a:pPr>
              <a:buFont typeface="Arial" panose="020B0604020202020204" pitchFamily="34" charset="0"/>
              <a:buChar char="•"/>
            </a:pPr>
            <a:r>
              <a:rPr lang="en-US" sz="3600" b="1" dirty="0"/>
              <a:t>Example</a:t>
            </a:r>
            <a:r>
              <a:rPr lang="en-US" sz="3600" dirty="0"/>
              <a:t>: Companies like Tesla and Waymo use RL to improve their autonomous driving systems, learning optimal maneuvers and decision-making in real-time traffic conditions.</a:t>
            </a:r>
          </a:p>
          <a:p>
            <a:pPr>
              <a:buFont typeface="Arial" panose="020B0604020202020204" pitchFamily="34" charset="0"/>
              <a:buChar char="•"/>
            </a:pPr>
            <a:endParaRPr lang="en-US" sz="3600" dirty="0"/>
          </a:p>
          <a:p>
            <a:r>
              <a:rPr lang="en-US" sz="3600" b="1" dirty="0"/>
              <a:t>Autocorrect tools</a:t>
            </a:r>
            <a:r>
              <a:rPr lang="en-US" sz="3600" dirty="0"/>
              <a:t>:</a:t>
            </a:r>
          </a:p>
          <a:p>
            <a:pPr>
              <a:buFont typeface="Arial" panose="020B0604020202020204" pitchFamily="34" charset="0"/>
              <a:buChar char="•"/>
            </a:pPr>
            <a:r>
              <a:rPr lang="en-US" sz="3600" b="1" dirty="0"/>
              <a:t>Description</a:t>
            </a:r>
            <a:r>
              <a:rPr lang="en-US" sz="3600" dirty="0"/>
              <a:t>: Autocorrect features in smartphones and word processing software use RL to improve the accuracy of text input.</a:t>
            </a:r>
          </a:p>
          <a:p>
            <a:pPr>
              <a:buFont typeface="Arial" panose="020B0604020202020204" pitchFamily="34" charset="0"/>
              <a:buChar char="•"/>
            </a:pPr>
            <a:r>
              <a:rPr lang="en-US" sz="3600" b="1" dirty="0"/>
              <a:t>How it works</a:t>
            </a:r>
            <a:r>
              <a:rPr lang="en-US" sz="3600" dirty="0"/>
              <a:t>: By learning from corrections made by users over time, these tools adapt and improve their suggestions for correcting spelling and grammar errors.</a:t>
            </a:r>
          </a:p>
          <a:p>
            <a:pPr>
              <a:buFont typeface="Arial" panose="020B0604020202020204" pitchFamily="34" charset="0"/>
              <a:buChar char="•"/>
            </a:pPr>
            <a:r>
              <a:rPr lang="en-US" sz="3600" b="1" dirty="0"/>
              <a:t>Example</a:t>
            </a:r>
            <a:r>
              <a:rPr lang="en-US" sz="3600" dirty="0"/>
              <a:t>: Keyboard apps like SwiftKey and </a:t>
            </a:r>
            <a:r>
              <a:rPr lang="en-US" sz="3600" noProof="0" dirty="0"/>
              <a:t>Gboard</a:t>
            </a:r>
            <a:r>
              <a:rPr lang="en-US" sz="3600" dirty="0"/>
              <a:t> that adapt to the user's writing style and commonly used words.</a:t>
            </a:r>
          </a:p>
          <a:p>
            <a:pPr>
              <a:buFont typeface="Arial" panose="020B0604020202020204" pitchFamily="34" charset="0"/>
              <a:buChar char="•"/>
            </a:pPr>
            <a:endParaRPr lang="en-US" sz="3600" dirty="0"/>
          </a:p>
          <a:p>
            <a:r>
              <a:rPr lang="en-US" sz="3600" b="1" dirty="0"/>
              <a:t>Search recommendation engines</a:t>
            </a:r>
            <a:r>
              <a:rPr lang="en-US" sz="3600" dirty="0"/>
              <a:t>:</a:t>
            </a:r>
          </a:p>
          <a:p>
            <a:pPr>
              <a:buFont typeface="Arial" panose="020B0604020202020204" pitchFamily="34" charset="0"/>
              <a:buChar char="•"/>
            </a:pPr>
            <a:r>
              <a:rPr lang="en-US" sz="3600" b="1" dirty="0"/>
              <a:t>Description</a:t>
            </a:r>
            <a:r>
              <a:rPr lang="en-US" sz="3600" dirty="0"/>
              <a:t>: Search engines and online recommendation systems use RL to enhance the relevance of the results and suggestions they provide to users.</a:t>
            </a:r>
          </a:p>
          <a:p>
            <a:pPr>
              <a:buFont typeface="Arial" panose="020B0604020202020204" pitchFamily="34" charset="0"/>
              <a:buChar char="•"/>
            </a:pPr>
            <a:r>
              <a:rPr lang="en-US" sz="3600" b="1" dirty="0"/>
              <a:t>How it works</a:t>
            </a:r>
            <a:r>
              <a:rPr lang="en-US" sz="3600" dirty="0"/>
              <a:t>: These systems learn from user interactions (clicks, time spent on a page, likes, etc.) to continually refine and improve the suggestions.</a:t>
            </a:r>
          </a:p>
          <a:p>
            <a:pPr>
              <a:buFont typeface="Arial" panose="020B0604020202020204" pitchFamily="34" charset="0"/>
              <a:buChar char="•"/>
            </a:pPr>
            <a:r>
              <a:rPr lang="en-US" sz="3600" b="1" dirty="0"/>
              <a:t>Example</a:t>
            </a:r>
            <a:r>
              <a:rPr lang="en-US" sz="3600" dirty="0"/>
              <a:t>: Google Search and YouTube recommendations, where RL helps to tailor search results and video suggestions based on user behavior and preferences.</a:t>
            </a:r>
          </a:p>
          <a:p>
            <a:pPr marL="228600" marR="0" lvl="0" indent="0" algn="l" rtl="0">
              <a:lnSpc>
                <a:spcPct val="100000"/>
              </a:lnSpc>
              <a:spcBef>
                <a:spcPts val="0"/>
              </a:spcBef>
              <a:spcAft>
                <a:spcPts val="0"/>
              </a:spcAft>
              <a:buClr>
                <a:srgbClr val="000000"/>
              </a:buClr>
              <a:buSzPts val="7200"/>
              <a:buFontTx/>
              <a:buNone/>
            </a:pPr>
            <a:endParaRPr sz="2400" dirty="0">
              <a:solidFill>
                <a:srgbClr val="0E101A"/>
              </a:solidFill>
              <a:latin typeface="Arial"/>
              <a:ea typeface="Arial"/>
              <a:cs typeface="Arial"/>
              <a:sym typeface="Arial"/>
            </a:endParaRPr>
          </a:p>
        </p:txBody>
      </p:sp>
      <p:sp>
        <p:nvSpPr>
          <p:cNvPr id="517" name="Google Shape;51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3F3F3F"/>
              </a:buClr>
              <a:buSzPts val="1200"/>
              <a:buFont typeface="Open Sans"/>
              <a:buNone/>
            </a:pPr>
            <a:r>
              <a:rPr lang="en-US" sz="1200" b="0" i="0" u="none" strike="noStrike" cap="none" dirty="0">
                <a:solidFill>
                  <a:srgbClr val="3F3F3F"/>
                </a:solidFill>
                <a:latin typeface="Open Sans"/>
                <a:ea typeface="Open Sans"/>
                <a:cs typeface="Open Sans"/>
                <a:sym typeface="Open Sans"/>
              </a:rPr>
              <a:t>Introduction to Python Packages for Machine Learning. </a:t>
            </a:r>
            <a:endParaRPr dirty="0"/>
          </a:p>
        </p:txBody>
      </p:sp>
      <p:sp>
        <p:nvSpPr>
          <p:cNvPr id="711" name="Google Shape;71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7200"/>
              <a:buFont typeface="Arial"/>
              <a:buNone/>
            </a:pPr>
            <a:endParaRPr lang="en-US" sz="2400" b="0" i="0" u="none" strike="noStrike" cap="none" dirty="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7200"/>
              <a:buFont typeface="Arial"/>
              <a:buNone/>
            </a:pPr>
            <a:r>
              <a:rPr lang="en-US" sz="2400" b="0" i="0" u="none" strike="noStrike" cap="none" dirty="0">
                <a:solidFill>
                  <a:srgbClr val="3F3F3F"/>
                </a:solidFill>
                <a:latin typeface="Open Sans"/>
                <a:ea typeface="Open Sans"/>
                <a:cs typeface="Open Sans"/>
                <a:sym typeface="Open Sans"/>
              </a:rPr>
              <a:t>Some Python libraries used in machine learning are: NumPy, Pandas, Matplotlib, SciPy, SciKit-learn</a:t>
            </a:r>
          </a:p>
          <a:p>
            <a:pPr marL="457200" marR="0" lvl="0" indent="-228600" algn="l" rtl="0">
              <a:lnSpc>
                <a:spcPct val="100000"/>
              </a:lnSpc>
              <a:spcBef>
                <a:spcPts val="0"/>
              </a:spcBef>
              <a:spcAft>
                <a:spcPts val="0"/>
              </a:spcAft>
              <a:buClr>
                <a:srgbClr val="000000"/>
              </a:buClr>
              <a:buSzPts val="7200"/>
              <a:buFont typeface="Arial"/>
              <a:buNone/>
            </a:pPr>
            <a:r>
              <a:rPr lang="en-US" sz="2400" b="0" i="0" u="none" strike="noStrike" cap="none" dirty="0">
                <a:solidFill>
                  <a:srgbClr val="3F3F3F"/>
                </a:solidFill>
                <a:latin typeface="Open Sans"/>
                <a:ea typeface="Open Sans"/>
                <a:cs typeface="Open Sans"/>
                <a:sym typeface="Open Sans"/>
              </a:rPr>
              <a:t>NumPy and pandas help manage the preparation, loading and manipulation of data. </a:t>
            </a:r>
            <a:endParaRPr dirty="0"/>
          </a:p>
          <a:p>
            <a:pPr marL="457200" marR="0" lvl="0" indent="-228600" algn="l" rtl="0">
              <a:lnSpc>
                <a:spcPct val="100000"/>
              </a:lnSpc>
              <a:spcBef>
                <a:spcPts val="0"/>
              </a:spcBef>
              <a:spcAft>
                <a:spcPts val="0"/>
              </a:spcAft>
              <a:buClr>
                <a:srgbClr val="000000"/>
              </a:buClr>
              <a:buSzPts val="7200"/>
              <a:buFont typeface="Arial"/>
              <a:buNone/>
            </a:pPr>
            <a:r>
              <a:rPr lang="en-US" sz="2400" b="0" i="0" u="none" strike="noStrike" cap="none" dirty="0">
                <a:solidFill>
                  <a:srgbClr val="3F3F3F"/>
                </a:solidFill>
                <a:latin typeface="Open Sans"/>
                <a:ea typeface="Open Sans"/>
                <a:cs typeface="Open Sans"/>
                <a:sym typeface="Open Sans"/>
              </a:rPr>
              <a:t>Matplotlib is used for the visualization of data. </a:t>
            </a:r>
            <a:endParaRPr sz="2400" dirty="0">
              <a:solidFill>
                <a:srgbClr val="0E101A"/>
              </a:solidFill>
              <a:latin typeface="Arial"/>
              <a:ea typeface="Arial"/>
              <a:cs typeface="Arial"/>
              <a:sym typeface="Arial"/>
            </a:endParaRPr>
          </a:p>
        </p:txBody>
      </p:sp>
      <p:sp>
        <p:nvSpPr>
          <p:cNvPr id="723" name="Google Shape;72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7200"/>
              <a:buFont typeface="Arial"/>
              <a:buNone/>
              <a:tabLst/>
              <a:defRPr/>
            </a:pPr>
            <a:r>
              <a:rPr lang="en-US" sz="24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7200"/>
              <a:buFont typeface="Arial"/>
              <a:buNone/>
            </a:pPr>
            <a:endParaRPr lang="en-US" sz="2400" b="0" i="0" u="none" strike="noStrike" cap="none" dirty="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7200"/>
              <a:buFont typeface="Arial"/>
              <a:buNone/>
            </a:pPr>
            <a:r>
              <a:rPr lang="en-US" sz="2400" b="0" i="0" u="none" strike="noStrike" cap="none" dirty="0">
                <a:solidFill>
                  <a:srgbClr val="3F3F3F"/>
                </a:solidFill>
                <a:latin typeface="Open Sans"/>
                <a:ea typeface="Open Sans"/>
                <a:cs typeface="Open Sans"/>
                <a:sym typeface="Open Sans"/>
              </a:rPr>
              <a:t>SciPy is useful in solving mathematical equations and algorithms.</a:t>
            </a:r>
            <a:endParaRPr dirty="0"/>
          </a:p>
          <a:p>
            <a:pPr marL="457200" marR="0" lvl="0" indent="-228600" algn="l" rtl="0">
              <a:lnSpc>
                <a:spcPct val="100000"/>
              </a:lnSpc>
              <a:spcBef>
                <a:spcPts val="0"/>
              </a:spcBef>
              <a:spcAft>
                <a:spcPts val="0"/>
              </a:spcAft>
              <a:buClr>
                <a:srgbClr val="000000"/>
              </a:buClr>
              <a:buSzPts val="7200"/>
              <a:buFont typeface="Arial"/>
              <a:buNone/>
            </a:pPr>
            <a:r>
              <a:rPr lang="en-US" sz="2400" b="0" i="0" u="none" strike="noStrike" cap="none" dirty="0">
                <a:solidFill>
                  <a:srgbClr val="3F3F3F"/>
                </a:solidFill>
                <a:latin typeface="Open Sans"/>
                <a:ea typeface="Open Sans"/>
                <a:cs typeface="Open Sans"/>
                <a:sym typeface="Open Sans"/>
              </a:rPr>
              <a:t>SciKit learn, provides efficient versions of common algorithms that help develop Ml models. </a:t>
            </a:r>
            <a:endParaRPr dirty="0"/>
          </a:p>
        </p:txBody>
      </p:sp>
      <p:sp>
        <p:nvSpPr>
          <p:cNvPr id="741" name="Google Shape;74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t>Read the objectives</a:t>
            </a:r>
            <a:endParaRPr dirty="0"/>
          </a:p>
        </p:txBody>
      </p:sp>
      <p:sp>
        <p:nvSpPr>
          <p:cNvPr id="205" name="Google Shape;2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dirty="0"/>
          </a:p>
        </p:txBody>
      </p:sp>
      <p:sp>
        <p:nvSpPr>
          <p:cNvPr id="767" name="Google Shape;76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787" name="Google Shape;78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13" name="Google Shape;81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23" name="Google Shape;823;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35" name="Google Shape;83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45" name="Google Shape;84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35" name="Google Shape;83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7308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45" name="Google Shape;84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0288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57" name="Google Shape;85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t>Elaborate each sentences.</a:t>
            </a:r>
            <a:endParaRPr dirty="0"/>
          </a:p>
        </p:txBody>
      </p:sp>
      <p:sp>
        <p:nvSpPr>
          <p:cNvPr id="217" name="Google Shape;2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263238"/>
                </a:solidFill>
                <a:latin typeface="Roboto"/>
                <a:ea typeface="Roboto"/>
                <a:cs typeface="Roboto"/>
                <a:sym typeface="Roboto"/>
              </a:rPr>
              <a:t>Instructor Notes:</a:t>
            </a:r>
          </a:p>
          <a:p>
            <a:pPr marL="0" lvl="0" indent="0" algn="l" rtl="0">
              <a:spcBef>
                <a:spcPts val="0"/>
              </a:spcBef>
              <a:spcAft>
                <a:spcPts val="0"/>
              </a:spcAft>
              <a:buNone/>
            </a:pPr>
            <a:endParaRPr lang="en-US" b="0" i="0" dirty="0">
              <a:solidFill>
                <a:srgbClr val="263238"/>
              </a:solidFill>
              <a:latin typeface="Roboto"/>
              <a:ea typeface="Roboto"/>
              <a:cs typeface="Roboto"/>
              <a:sym typeface="Roboto"/>
            </a:endParaRPr>
          </a:p>
          <a:p>
            <a:pPr marL="0" lvl="0" indent="0" algn="l" rtl="0">
              <a:spcBef>
                <a:spcPts val="0"/>
              </a:spcBef>
              <a:spcAft>
                <a:spcPts val="0"/>
              </a:spcAft>
              <a:buNone/>
            </a:pPr>
            <a:r>
              <a:rPr lang="en-US" b="0" i="0" dirty="0">
                <a:solidFill>
                  <a:srgbClr val="263238"/>
                </a:solidFill>
                <a:latin typeface="Roboto"/>
                <a:ea typeface="Roboto"/>
                <a:cs typeface="Roboto"/>
                <a:sym typeface="Roboto"/>
              </a:rPr>
              <a:t>In this topic, we are going to get introduced to the w</a:t>
            </a:r>
            <a:r>
              <a:rPr lang="en-US" dirty="0"/>
              <a:t>hat is Machine Learning.</a:t>
            </a: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800"/>
              </a:spcAft>
              <a:buNone/>
            </a:pPr>
            <a:endParaRPr dirty="0"/>
          </a:p>
        </p:txBody>
      </p:sp>
      <p:sp>
        <p:nvSpPr>
          <p:cNvPr id="224" name="Google Shape;2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b="1" i="0" dirty="0">
                <a:solidFill>
                  <a:srgbClr val="263238"/>
                </a:solidFill>
                <a:latin typeface="Roboto"/>
                <a:ea typeface="Roboto"/>
                <a:cs typeface="Roboto"/>
                <a:sym typeface="Roboto"/>
              </a:rPr>
              <a:t>Instructor Notes:</a:t>
            </a:r>
          </a:p>
          <a:p>
            <a:pPr marL="457200" marR="0" lvl="0" indent="-228600" algn="l"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200" b="0" dirty="0">
              <a:latin typeface="Open Sans"/>
              <a:ea typeface="Open Sans"/>
              <a:cs typeface="Open Sans"/>
              <a:sym typeface="Open Sans"/>
            </a:endParaRPr>
          </a:p>
          <a:p>
            <a:pPr marL="457200" marR="0" lvl="0" indent="-22860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b="0" dirty="0">
                <a:latin typeface="Open Sans"/>
                <a:ea typeface="Open Sans"/>
                <a:cs typeface="Open Sans"/>
                <a:sym typeface="Open Sans"/>
              </a:rPr>
              <a:t>What is machine learning? In 1959, Arthur Samuel coined the term machine learning ML. Machine learning is a branch of artificial intelligence (AI) and computer science which focuses on the use of data and algorithms to imitate the way that humans learn, gradually improving its accuracy. The term refers to the ability of a machine to learn from and replicate human behavior. The main aim of ML is to allow programs to learn automatically and make computers more intelligent without any human intervention, even if there are minor variations. Although ML has existed for a long time, it's adoption has accelerated in recent times. </a:t>
            </a:r>
            <a:endParaRPr dirty="0"/>
          </a:p>
          <a:p>
            <a:pPr marL="457200" marR="0" lvl="0" indent="-228600" algn="l" rtl="0">
              <a:lnSpc>
                <a:spcPct val="100000"/>
              </a:lnSpc>
              <a:spcBef>
                <a:spcPts val="0"/>
              </a:spcBef>
              <a:spcAft>
                <a:spcPts val="0"/>
              </a:spcAft>
              <a:buClr>
                <a:srgbClr val="000000"/>
              </a:buClr>
              <a:buSzPts val="3600"/>
              <a:buFont typeface="Arial"/>
              <a:buNone/>
            </a:pPr>
            <a:endParaRPr sz="1200" b="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endParaRPr sz="1200" b="0" dirty="0">
              <a:latin typeface="Open Sans"/>
              <a:ea typeface="Open Sans"/>
              <a:cs typeface="Open Sans"/>
              <a:sym typeface="Open Sans"/>
            </a:endParaRPr>
          </a:p>
        </p:txBody>
      </p:sp>
      <p:sp>
        <p:nvSpPr>
          <p:cNvPr id="236" name="Google Shape;2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0" algn="l" rtl="0">
              <a:spcBef>
                <a:spcPts val="0"/>
              </a:spcBef>
              <a:spcAft>
                <a:spcPts val="0"/>
              </a:spcAft>
              <a:buClr>
                <a:schemeClr val="dk1"/>
              </a:buClr>
              <a:buSzPts val="1200"/>
              <a:buFont typeface="Calibri"/>
              <a:buNone/>
            </a:pPr>
            <a:r>
              <a:rPr lang="en-US" sz="1200" b="1" dirty="0">
                <a:latin typeface="Open Sans"/>
                <a:ea typeface="Open Sans"/>
                <a:cs typeface="Open Sans"/>
                <a:sym typeface="Open Sans"/>
              </a:rPr>
              <a:t>Instructor Notes:</a:t>
            </a:r>
          </a:p>
          <a:p>
            <a:pPr marL="228600" lvl="0" indent="0" algn="l" rtl="0">
              <a:spcBef>
                <a:spcPts val="0"/>
              </a:spcBef>
              <a:spcAft>
                <a:spcPts val="0"/>
              </a:spcAft>
              <a:buClr>
                <a:schemeClr val="dk1"/>
              </a:buClr>
              <a:buSzPts val="1200"/>
              <a:buFont typeface="Calibri"/>
              <a:buNone/>
            </a:pPr>
            <a:br>
              <a:rPr lang="en-US" sz="1200" b="0" dirty="0">
                <a:latin typeface="Open Sans"/>
                <a:ea typeface="Open Sans"/>
                <a:cs typeface="Open Sans"/>
                <a:sym typeface="Open Sans"/>
              </a:rPr>
            </a:br>
            <a:r>
              <a:rPr lang="en-US" dirty="0"/>
              <a:t>Traditional Approach | Machine Learning Approach</a:t>
            </a:r>
            <a:endParaRPr b="0" i="0" dirty="0">
              <a:solidFill>
                <a:srgbClr val="374151"/>
              </a:solidFill>
              <a:latin typeface="Arial"/>
              <a:ea typeface="Arial"/>
              <a:cs typeface="Arial"/>
              <a:sym typeface="Arial"/>
            </a:endParaRPr>
          </a:p>
          <a:p>
            <a:pPr marL="0" lvl="0" indent="-76200" algn="l" rtl="0">
              <a:spcBef>
                <a:spcPts val="0"/>
              </a:spcBef>
              <a:spcAft>
                <a:spcPts val="0"/>
              </a:spcAft>
              <a:buClr>
                <a:srgbClr val="374151"/>
              </a:buClr>
              <a:buSzPts val="1200"/>
              <a:buFont typeface="Calibri"/>
              <a:buAutoNum type="arabicPeriod"/>
            </a:pPr>
            <a:r>
              <a:rPr lang="en-US" b="0" i="0" dirty="0">
                <a:solidFill>
                  <a:srgbClr val="0D0D0D"/>
                </a:solidFill>
                <a:effectLst/>
                <a:latin typeface="Söhne"/>
              </a:rPr>
              <a:t>Rules-based: Developers manually define a set of rules and instructions. | 1. Data-driven: Models learn from data patterns and relationships.</a:t>
            </a:r>
          </a:p>
          <a:p>
            <a:pPr marL="0" lvl="0" indent="-76200" algn="l" rtl="0">
              <a:spcBef>
                <a:spcPts val="0"/>
              </a:spcBef>
              <a:spcAft>
                <a:spcPts val="0"/>
              </a:spcAft>
              <a:buClr>
                <a:srgbClr val="374151"/>
              </a:buClr>
              <a:buSzPts val="1200"/>
              <a:buFont typeface="Calibri"/>
              <a:buAutoNum type="arabicPeriod"/>
            </a:pPr>
            <a:r>
              <a:rPr lang="en-US" b="0" i="0" dirty="0">
                <a:solidFill>
                  <a:srgbClr val="374151"/>
                </a:solidFill>
                <a:latin typeface="Arial"/>
                <a:ea typeface="Arial"/>
                <a:cs typeface="Arial"/>
                <a:sym typeface="Arial"/>
              </a:rPr>
              <a:t>Explicitly coded: Each step of the program's logic is written in a programming language. | 2. Trained: Models go through a training phase with a large dataset.</a:t>
            </a:r>
            <a:endParaRPr dirty="0"/>
          </a:p>
          <a:p>
            <a:pPr marL="0" lvl="0" indent="-76200" algn="l" rtl="0">
              <a:spcBef>
                <a:spcPts val="0"/>
              </a:spcBef>
              <a:spcAft>
                <a:spcPts val="0"/>
              </a:spcAft>
              <a:buClr>
                <a:srgbClr val="374151"/>
              </a:buClr>
              <a:buSzPts val="1200"/>
              <a:buFont typeface="Calibri"/>
              <a:buAutoNum type="arabicPeriod"/>
            </a:pPr>
            <a:r>
              <a:rPr lang="en-US" b="0" i="0" dirty="0">
                <a:solidFill>
                  <a:srgbClr val="374151"/>
                </a:solidFill>
                <a:latin typeface="Arial"/>
                <a:ea typeface="Arial"/>
                <a:cs typeface="Arial"/>
                <a:sym typeface="Arial"/>
              </a:rPr>
              <a:t>Fixed logic: Program behavior remains constant, regardless of input or context. | 3. Generalization: Models adapt and respond to different inputs and contexts.</a:t>
            </a:r>
            <a:endParaRPr dirty="0"/>
          </a:p>
          <a:p>
            <a:pPr marL="0" lvl="0" indent="-76200" algn="l" rtl="0">
              <a:spcBef>
                <a:spcPts val="0"/>
              </a:spcBef>
              <a:spcAft>
                <a:spcPts val="0"/>
              </a:spcAft>
              <a:buClr>
                <a:srgbClr val="374151"/>
              </a:buClr>
              <a:buSzPts val="1200"/>
              <a:buFont typeface="Calibri"/>
              <a:buAutoNum type="arabicPeriod"/>
            </a:pPr>
            <a:r>
              <a:rPr lang="en-US" b="0" i="0" dirty="0">
                <a:solidFill>
                  <a:srgbClr val="374151"/>
                </a:solidFill>
                <a:latin typeface="Arial"/>
                <a:ea typeface="Arial"/>
                <a:cs typeface="Arial"/>
                <a:sym typeface="Arial"/>
              </a:rPr>
              <a:t>Human intuition and domain knowledge are essential for rule creation. | 4. Performance evaluation: Models are assessed based on accuracy, precision, recall, etc.</a:t>
            </a:r>
            <a:endParaRPr dirty="0"/>
          </a:p>
          <a:p>
            <a:pPr marL="0" lvl="0" indent="-76200" algn="l" rtl="0">
              <a:spcBef>
                <a:spcPts val="0"/>
              </a:spcBef>
              <a:spcAft>
                <a:spcPts val="0"/>
              </a:spcAft>
              <a:buClr>
                <a:srgbClr val="374151"/>
              </a:buClr>
              <a:buSzPts val="1200"/>
              <a:buFont typeface="Calibri"/>
              <a:buAutoNum type="arabicPeriod"/>
            </a:pPr>
            <a:r>
              <a:rPr lang="en-US" b="0" i="0" dirty="0">
                <a:solidFill>
                  <a:srgbClr val="374151"/>
                </a:solidFill>
                <a:latin typeface="Arial"/>
                <a:ea typeface="Arial"/>
                <a:cs typeface="Arial"/>
                <a:sym typeface="Arial"/>
              </a:rPr>
              <a:t>Limited ability to handle complex or ambiguous problems. | 5. Can handle complex problems by extracting patterns from data.</a:t>
            </a:r>
            <a:endParaRPr dirty="0"/>
          </a:p>
          <a:p>
            <a:pPr marL="228600" lvl="0" indent="0" algn="l" rtl="0">
              <a:spcBef>
                <a:spcPts val="0"/>
              </a:spcBef>
              <a:spcAft>
                <a:spcPts val="0"/>
              </a:spcAft>
              <a:buClr>
                <a:schemeClr val="dk1"/>
              </a:buClr>
              <a:buSzPts val="1200"/>
              <a:buFont typeface="Calibri"/>
              <a:buNone/>
            </a:pPr>
            <a:endParaRPr b="0" i="0" dirty="0">
              <a:solidFill>
                <a:srgbClr val="374151"/>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3600"/>
              <a:buFont typeface="Arial"/>
              <a:buNone/>
            </a:pPr>
            <a:endParaRPr sz="1200" b="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endParaRPr sz="1200" b="0" dirty="0">
              <a:latin typeface="Open Sans"/>
              <a:ea typeface="Open Sans"/>
              <a:cs typeface="Open Sans"/>
              <a:sym typeface="Open Sans"/>
            </a:endParaRPr>
          </a:p>
        </p:txBody>
      </p:sp>
      <p:sp>
        <p:nvSpPr>
          <p:cNvPr id="247" name="Google Shape;24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a:extLst>
            <a:ext uri="{FF2B5EF4-FFF2-40B4-BE49-F238E27FC236}">
              <a16:creationId xmlns:a16="http://schemas.microsoft.com/office/drawing/2014/main" id="{8E0FEA0A-6DA1-767C-B667-FA7330E890A9}"/>
            </a:ext>
          </a:extLst>
        </p:cNvPr>
        <p:cNvGrpSpPr/>
        <p:nvPr/>
      </p:nvGrpSpPr>
      <p:grpSpPr>
        <a:xfrm>
          <a:off x="0" y="0"/>
          <a:ext cx="0" cy="0"/>
          <a:chOff x="0" y="0"/>
          <a:chExt cx="0" cy="0"/>
        </a:xfrm>
      </p:grpSpPr>
      <p:sp>
        <p:nvSpPr>
          <p:cNvPr id="285" name="Google Shape;285;p11:notes">
            <a:extLst>
              <a:ext uri="{FF2B5EF4-FFF2-40B4-BE49-F238E27FC236}">
                <a16:creationId xmlns:a16="http://schemas.microsoft.com/office/drawing/2014/main" id="{B620F379-3A5F-9E24-41E0-C570D34D2F3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3600"/>
              <a:buFont typeface="Arial"/>
              <a:buNone/>
            </a:pPr>
            <a:endParaRPr lang="en-US" sz="120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Machine Learning (ML), Deep Learning (DL), and Artificial Intelligence (AI)</a:t>
            </a:r>
          </a:p>
          <a:p>
            <a:pPr marL="457200" marR="0" lvl="0" indent="-228600" algn="l" rtl="0">
              <a:lnSpc>
                <a:spcPct val="100000"/>
              </a:lnSpc>
              <a:spcBef>
                <a:spcPts val="0"/>
              </a:spcBef>
              <a:spcAft>
                <a:spcPts val="0"/>
              </a:spcAft>
              <a:buClr>
                <a:srgbClr val="000000"/>
              </a:buClr>
              <a:buSzPts val="3600"/>
              <a:buFont typeface="Arial"/>
              <a:buNone/>
            </a:pPr>
            <a:endParaRPr lang="en-US" sz="120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Artificial Intelligence (AI):</a:t>
            </a:r>
          </a:p>
          <a:p>
            <a:pPr marL="457200" marR="0" lvl="0" indent="-228600" algn="l" rtl="0">
              <a:lnSpc>
                <a:spcPct val="100000"/>
              </a:lnSpc>
              <a:spcBef>
                <a:spcPts val="0"/>
              </a:spcBef>
              <a:spcAft>
                <a:spcPts val="0"/>
              </a:spcAft>
              <a:buClr>
                <a:srgbClr val="000000"/>
              </a:buClr>
              <a:buSzPts val="3600"/>
              <a:buFont typeface="Arial"/>
              <a:buNone/>
            </a:pPr>
            <a:endParaRPr lang="en-US" sz="120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Encompasses the simulation of human intelligence in machines.</a:t>
            </a: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Example: Self-driving cars.</a:t>
            </a:r>
          </a:p>
          <a:p>
            <a:pPr marL="457200" marR="0" lvl="0" indent="-228600" algn="l" rtl="0">
              <a:lnSpc>
                <a:spcPct val="100000"/>
              </a:lnSpc>
              <a:spcBef>
                <a:spcPts val="0"/>
              </a:spcBef>
              <a:spcAft>
                <a:spcPts val="0"/>
              </a:spcAft>
              <a:buClr>
                <a:srgbClr val="000000"/>
              </a:buClr>
              <a:buSzPts val="3600"/>
              <a:buFont typeface="Arial"/>
              <a:buNone/>
            </a:pPr>
            <a:endParaRPr lang="en-US" sz="120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Machine Learning (ML):</a:t>
            </a:r>
          </a:p>
          <a:p>
            <a:pPr marL="457200" marR="0" lvl="0" indent="-228600" algn="l" rtl="0">
              <a:lnSpc>
                <a:spcPct val="100000"/>
              </a:lnSpc>
              <a:spcBef>
                <a:spcPts val="0"/>
              </a:spcBef>
              <a:spcAft>
                <a:spcPts val="0"/>
              </a:spcAft>
              <a:buClr>
                <a:srgbClr val="000000"/>
              </a:buClr>
              <a:buSzPts val="3600"/>
              <a:buFont typeface="Arial"/>
              <a:buNone/>
            </a:pPr>
            <a:endParaRPr lang="en-US" sz="120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A subset of AI focused on algorithms that enable computers to learn from data.</a:t>
            </a: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Example: Amazon Alexa.</a:t>
            </a:r>
          </a:p>
          <a:p>
            <a:pPr marL="457200" marR="0" lvl="0" indent="-228600" algn="l" rtl="0">
              <a:lnSpc>
                <a:spcPct val="100000"/>
              </a:lnSpc>
              <a:spcBef>
                <a:spcPts val="0"/>
              </a:spcBef>
              <a:spcAft>
                <a:spcPts val="0"/>
              </a:spcAft>
              <a:buClr>
                <a:srgbClr val="000000"/>
              </a:buClr>
              <a:buSzPts val="3600"/>
              <a:buFont typeface="Arial"/>
              <a:buNone/>
            </a:pPr>
            <a:endParaRPr lang="en-US" sz="120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Deep Learning (DL):</a:t>
            </a:r>
          </a:p>
          <a:p>
            <a:pPr marL="457200" marR="0" lvl="0" indent="-228600" algn="l" rtl="0">
              <a:lnSpc>
                <a:spcPct val="100000"/>
              </a:lnSpc>
              <a:spcBef>
                <a:spcPts val="0"/>
              </a:spcBef>
              <a:spcAft>
                <a:spcPts val="0"/>
              </a:spcAft>
              <a:buClr>
                <a:srgbClr val="000000"/>
              </a:buClr>
              <a:buSzPts val="3600"/>
              <a:buFont typeface="Arial"/>
              <a:buNone/>
            </a:pPr>
            <a:endParaRPr lang="en-US" sz="120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A subset of ML that uses neural networks with multiple layers for complex pattern recognition.</a:t>
            </a:r>
          </a:p>
          <a:p>
            <a:pPr marL="457200" marR="0" lvl="0" indent="-228600" algn="l" rtl="0">
              <a:lnSpc>
                <a:spcPct val="100000"/>
              </a:lnSpc>
              <a:spcBef>
                <a:spcPts val="0"/>
              </a:spcBef>
              <a:spcAft>
                <a:spcPts val="0"/>
              </a:spcAft>
              <a:buClr>
                <a:srgbClr val="000000"/>
              </a:buClr>
              <a:buSzPts val="3600"/>
              <a:buFont typeface="Arial"/>
              <a:buNone/>
            </a:pPr>
            <a:r>
              <a:rPr lang="en-US" sz="1200" dirty="0">
                <a:latin typeface="Open Sans"/>
                <a:ea typeface="Open Sans"/>
                <a:cs typeface="Open Sans"/>
                <a:sym typeface="Open Sans"/>
              </a:rPr>
              <a:t>Example: Image recognition.</a:t>
            </a:r>
            <a:endParaRPr sz="1200" dirty="0">
              <a:latin typeface="Open Sans"/>
              <a:ea typeface="Open Sans"/>
              <a:cs typeface="Open Sans"/>
              <a:sym typeface="Open Sans"/>
            </a:endParaRPr>
          </a:p>
        </p:txBody>
      </p:sp>
      <p:sp>
        <p:nvSpPr>
          <p:cNvPr id="286" name="Google Shape;286;p11:notes">
            <a:extLst>
              <a:ext uri="{FF2B5EF4-FFF2-40B4-BE49-F238E27FC236}">
                <a16:creationId xmlns:a16="http://schemas.microsoft.com/office/drawing/2014/main" id="{36CB2DA3-03D1-22D5-0C98-23BD6C86BC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9341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3600"/>
              <a:buFont typeface="Arial"/>
              <a:buNone/>
            </a:pPr>
            <a:r>
              <a:rPr lang="en-US" sz="1200" b="0" dirty="0">
                <a:latin typeface="Open Sans"/>
                <a:ea typeface="Open Sans"/>
                <a:cs typeface="Open Sans"/>
                <a:sym typeface="Open Sans"/>
              </a:rPr>
              <a:t>Instructor Notes:</a:t>
            </a:r>
          </a:p>
          <a:p>
            <a:pPr marL="457200" marR="0" lvl="0" indent="-228600" algn="l" rtl="0">
              <a:lnSpc>
                <a:spcPct val="100000"/>
              </a:lnSpc>
              <a:spcBef>
                <a:spcPts val="0"/>
              </a:spcBef>
              <a:spcAft>
                <a:spcPts val="0"/>
              </a:spcAft>
              <a:buClr>
                <a:srgbClr val="000000"/>
              </a:buClr>
              <a:buSzPts val="3600"/>
              <a:buFont typeface="Arial"/>
              <a:buNone/>
            </a:pPr>
            <a:endParaRPr lang="en-US" sz="1200" b="0" dirty="0">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3600"/>
              <a:buFont typeface="Arial"/>
              <a:buNone/>
            </a:pPr>
            <a:r>
              <a:rPr lang="en-US" sz="1200" b="0" dirty="0">
                <a:latin typeface="Open Sans"/>
                <a:ea typeface="Open Sans"/>
                <a:cs typeface="Open Sans"/>
                <a:sym typeface="Open Sans"/>
              </a:rPr>
              <a:t>In a scenario where a computer competes against a human player in a chess game, the computer employs artificial intelligence techniques to comprehend the game dynamics, anticipate possible moves, and strategize its own moves accordingly. This illustrates how AI enhances gaming experiences by simulating human-like decision-making processes.</a:t>
            </a:r>
            <a:endParaRPr sz="1200" dirty="0">
              <a:latin typeface="Open Sans"/>
              <a:ea typeface="Open Sans"/>
              <a:cs typeface="Open Sans"/>
              <a:sym typeface="Open Sans"/>
            </a:endParaRPr>
          </a:p>
        </p:txBody>
      </p:sp>
      <p:sp>
        <p:nvSpPr>
          <p:cNvPr id="294" name="Google Shape;2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2"/>
        <p:cNvGrpSpPr/>
        <p:nvPr/>
      </p:nvGrpSpPr>
      <p:grpSpPr>
        <a:xfrm>
          <a:off x="0" y="0"/>
          <a:ext cx="0" cy="0"/>
          <a:chOff x="0" y="0"/>
          <a:chExt cx="0" cy="0"/>
        </a:xfrm>
      </p:grpSpPr>
      <p:pic>
        <p:nvPicPr>
          <p:cNvPr id="13" name="Google Shape;13;p58"/>
          <p:cNvPicPr preferRelativeResize="0"/>
          <p:nvPr/>
        </p:nvPicPr>
        <p:blipFill rotWithShape="1">
          <a:blip r:embed="rId3">
            <a:alphaModFix/>
          </a:blip>
          <a:srcRect/>
          <a:stretch/>
        </p:blipFill>
        <p:spPr>
          <a:xfrm>
            <a:off x="0" y="0"/>
            <a:ext cx="16255998" cy="9143999"/>
          </a:xfrm>
          <a:prstGeom prst="rect">
            <a:avLst/>
          </a:prstGeom>
          <a:noFill/>
          <a:ln>
            <a:noFill/>
          </a:ln>
        </p:spPr>
      </p:pic>
      <p:sp>
        <p:nvSpPr>
          <p:cNvPr id="14" name="Google Shape;14;p58"/>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14000"/>
              </a:lnSpc>
              <a:spcBef>
                <a:spcPts val="1000"/>
              </a:spcBef>
              <a:spcAft>
                <a:spcPts val="0"/>
              </a:spcAft>
              <a:buClr>
                <a:srgbClr val="404040"/>
              </a:buClr>
              <a:buSzPts val="2800"/>
              <a:buFont typeface="Arial"/>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es_Ans_IS">
  <p:cSld name="Ques_Ans_IS">
    <p:spTree>
      <p:nvGrpSpPr>
        <p:cNvPr id="1" name="Shape 73"/>
        <p:cNvGrpSpPr/>
        <p:nvPr/>
      </p:nvGrpSpPr>
      <p:grpSpPr>
        <a:xfrm>
          <a:off x="0" y="0"/>
          <a:ext cx="0" cy="0"/>
          <a:chOff x="0" y="0"/>
          <a:chExt cx="0" cy="0"/>
        </a:xfrm>
      </p:grpSpPr>
      <p:pic>
        <p:nvPicPr>
          <p:cNvPr id="74" name="Google Shape;74;p68"/>
          <p:cNvPicPr preferRelativeResize="0"/>
          <p:nvPr/>
        </p:nvPicPr>
        <p:blipFill rotWithShape="1">
          <a:blip r:embed="rId3">
            <a:alphaModFix/>
          </a:blip>
          <a:srcRect/>
          <a:stretch/>
        </p:blipFill>
        <p:spPr>
          <a:xfrm>
            <a:off x="1" y="1"/>
            <a:ext cx="16255999" cy="9143999"/>
          </a:xfrm>
          <a:prstGeom prst="rect">
            <a:avLst/>
          </a:prstGeom>
          <a:noFill/>
          <a:ln>
            <a:noFill/>
          </a:ln>
        </p:spPr>
      </p:pic>
      <p:sp>
        <p:nvSpPr>
          <p:cNvPr id="75" name="Google Shape;75;p68"/>
          <p:cNvSpPr txBox="1"/>
          <p:nvPr/>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76" name="Google Shape;76;p68"/>
          <p:cNvCxnSpPr/>
          <p:nvPr/>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77" name="Google Shape;77;p68"/>
          <p:cNvCxnSpPr/>
          <p:nvPr/>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8" name="Google Shape;78;p68"/>
          <p:cNvSpPr txBox="1">
            <a:spLocks noGrp="1"/>
          </p:cNvSpPr>
          <p:nvPr>
            <p:ph type="body" idx="1"/>
          </p:nvPr>
        </p:nvSpPr>
        <p:spPr>
          <a:xfrm>
            <a:off x="3251201" y="7277661"/>
            <a:ext cx="8834438" cy="584200"/>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Clr>
                <a:srgbClr val="024F93"/>
              </a:buClr>
              <a:buSzPts val="2000"/>
              <a:buNone/>
              <a:defRPr sz="2000" b="1">
                <a:solidFill>
                  <a:srgbClr val="024F93"/>
                </a:solidFill>
              </a:defRPr>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68"/>
          <p:cNvSpPr txBox="1">
            <a:spLocks noGrp="1"/>
          </p:cNvSpPr>
          <p:nvPr>
            <p:ph type="body" idx="2"/>
          </p:nvPr>
        </p:nvSpPr>
        <p:spPr>
          <a:xfrm>
            <a:off x="669925" y="7935913"/>
            <a:ext cx="13095288" cy="1004887"/>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b="1"/>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68"/>
          <p:cNvSpPr/>
          <p:nvPr/>
        </p:nvSpPr>
        <p:spPr>
          <a:xfrm>
            <a:off x="1281113" y="590549"/>
            <a:ext cx="1685902" cy="1438275"/>
          </a:xfrm>
          <a:prstGeom prst="rect">
            <a:avLst/>
          </a:prstGeom>
          <a:solidFill>
            <a:srgbClr val="3D9C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1" name="Google Shape;81;p6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82" name="Google Shape;82;p68"/>
          <p:cNvSpPr/>
          <p:nvPr/>
        </p:nvSpPr>
        <p:spPr>
          <a:xfrm>
            <a:off x="1275907" y="578759"/>
            <a:ext cx="14093455" cy="1446622"/>
          </a:xfrm>
          <a:prstGeom prst="rect">
            <a:avLst/>
          </a:prstGeom>
          <a:noFill/>
          <a:ln w="12700" cap="flat" cmpd="sng">
            <a:solidFill>
              <a:srgbClr val="3D9C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83" name="Google Shape;83;p68"/>
          <p:cNvSpPr txBox="1"/>
          <p:nvPr/>
        </p:nvSpPr>
        <p:spPr>
          <a:xfrm>
            <a:off x="1717154" y="5511422"/>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D.</a:t>
            </a:r>
            <a:endParaRPr dirty="0"/>
          </a:p>
        </p:txBody>
      </p:sp>
      <p:sp>
        <p:nvSpPr>
          <p:cNvPr id="84" name="Google Shape;84;p68"/>
          <p:cNvSpPr txBox="1"/>
          <p:nvPr/>
        </p:nvSpPr>
        <p:spPr>
          <a:xfrm>
            <a:off x="1713038" y="4568181"/>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C.</a:t>
            </a:r>
            <a:endParaRPr dirty="0"/>
          </a:p>
        </p:txBody>
      </p:sp>
      <p:sp>
        <p:nvSpPr>
          <p:cNvPr id="85" name="Google Shape;85;p68"/>
          <p:cNvSpPr txBox="1"/>
          <p:nvPr/>
        </p:nvSpPr>
        <p:spPr>
          <a:xfrm>
            <a:off x="1713038" y="3629064"/>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B.</a:t>
            </a:r>
            <a:endParaRPr dirty="0"/>
          </a:p>
        </p:txBody>
      </p:sp>
      <p:sp>
        <p:nvSpPr>
          <p:cNvPr id="86" name="Google Shape;86;p68"/>
          <p:cNvSpPr txBox="1"/>
          <p:nvPr/>
        </p:nvSpPr>
        <p:spPr>
          <a:xfrm>
            <a:off x="1708922" y="2698180"/>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A.</a:t>
            </a:r>
            <a:endParaRPr dirty="0"/>
          </a:p>
        </p:txBody>
      </p:sp>
      <p:sp>
        <p:nvSpPr>
          <p:cNvPr id="87" name="Google Shape;87;p68"/>
          <p:cNvSpPr txBox="1">
            <a:spLocks noGrp="1"/>
          </p:cNvSpPr>
          <p:nvPr>
            <p:ph type="body" idx="3"/>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68"/>
          <p:cNvSpPr txBox="1">
            <a:spLocks noGrp="1"/>
          </p:cNvSpPr>
          <p:nvPr>
            <p:ph type="body" idx="4"/>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68"/>
          <p:cNvSpPr txBox="1">
            <a:spLocks noGrp="1"/>
          </p:cNvSpPr>
          <p:nvPr>
            <p:ph type="body" idx="5"/>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68"/>
          <p:cNvSpPr txBox="1">
            <a:spLocks noGrp="1"/>
          </p:cNvSpPr>
          <p:nvPr>
            <p:ph type="body" idx="6"/>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68"/>
          <p:cNvSpPr txBox="1">
            <a:spLocks noGrp="1"/>
          </p:cNvSpPr>
          <p:nvPr>
            <p:ph type="body" idx="7"/>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lvl1pPr marL="457200" lvl="0" indent="-228600" algn="ctr">
              <a:lnSpc>
                <a:spcPct val="114000"/>
              </a:lnSpc>
              <a:spcBef>
                <a:spcPts val="0"/>
              </a:spcBef>
              <a:spcAft>
                <a:spcPts val="0"/>
              </a:spcAft>
              <a:buClr>
                <a:schemeClr val="lt1"/>
              </a:buClr>
              <a:buSzPts val="2200"/>
              <a:buNone/>
              <a:defRPr b="1">
                <a:solidFill>
                  <a:schemeClr val="lt1"/>
                </a:solidFill>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68"/>
          <p:cNvSpPr txBox="1">
            <a:spLocks noGrp="1"/>
          </p:cNvSpPr>
          <p:nvPr>
            <p:ph type="body" idx="8"/>
          </p:nvPr>
        </p:nvSpPr>
        <p:spPr>
          <a:xfrm>
            <a:off x="2967015" y="578759"/>
            <a:ext cx="12401573" cy="1447009"/>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Clr>
                <a:srgbClr val="3F3F3F"/>
              </a:buClr>
              <a:buSzPts val="2200"/>
              <a:buNone/>
              <a:defRPr b="1"/>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You Already Know">
  <p:cSld name="You Already Know">
    <p:spTree>
      <p:nvGrpSpPr>
        <p:cNvPr id="1" name="Shape 93"/>
        <p:cNvGrpSpPr/>
        <p:nvPr/>
      </p:nvGrpSpPr>
      <p:grpSpPr>
        <a:xfrm>
          <a:off x="0" y="0"/>
          <a:ext cx="0" cy="0"/>
          <a:chOff x="0" y="0"/>
          <a:chExt cx="0" cy="0"/>
        </a:xfrm>
      </p:grpSpPr>
      <p:pic>
        <p:nvPicPr>
          <p:cNvPr id="94" name="Google Shape;94;p69"/>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95" name="Google Shape;95;p69"/>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96" name="Google Shape;96;p69"/>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69"/>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extLst>
    <p:ext uri="{DCECCB84-F9BA-43D5-87BE-67443E8EF086}">
      <p15:sldGuideLst xmlns:p15="http://schemas.microsoft.com/office/powerpoint/2012/main">
        <p15:guide id="1" pos="5120">
          <p15:clr>
            <a:srgbClr val="00000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ullet_You_already_know">
  <p:cSld name="Bullet_You_already_know">
    <p:spTree>
      <p:nvGrpSpPr>
        <p:cNvPr id="1" name="Shape 98"/>
        <p:cNvGrpSpPr/>
        <p:nvPr/>
      </p:nvGrpSpPr>
      <p:grpSpPr>
        <a:xfrm>
          <a:off x="0" y="0"/>
          <a:ext cx="0" cy="0"/>
          <a:chOff x="0" y="0"/>
          <a:chExt cx="0" cy="0"/>
        </a:xfrm>
      </p:grpSpPr>
      <p:pic>
        <p:nvPicPr>
          <p:cNvPr id="99" name="Google Shape;99;p70"/>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100" name="Google Shape;100;p70"/>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101" name="Google Shape;101;p70"/>
          <p:cNvSpPr txBox="1">
            <a:spLocks noGrp="1"/>
          </p:cNvSpPr>
          <p:nvPr>
            <p:ph type="body" idx="1"/>
          </p:nvPr>
        </p:nvSpPr>
        <p:spPr>
          <a:xfrm>
            <a:off x="1250783" y="1512887"/>
            <a:ext cx="13732042" cy="6618287"/>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cap">
  <p:cSld name="Recap">
    <p:spTree>
      <p:nvGrpSpPr>
        <p:cNvPr id="1" name="Shape 102"/>
        <p:cNvGrpSpPr/>
        <p:nvPr/>
      </p:nvGrpSpPr>
      <p:grpSpPr>
        <a:xfrm>
          <a:off x="0" y="0"/>
          <a:ext cx="0" cy="0"/>
          <a:chOff x="0" y="0"/>
          <a:chExt cx="0" cy="0"/>
        </a:xfrm>
      </p:grpSpPr>
      <p:pic>
        <p:nvPicPr>
          <p:cNvPr id="103" name="Google Shape;103;p71"/>
          <p:cNvPicPr preferRelativeResize="0"/>
          <p:nvPr/>
        </p:nvPicPr>
        <p:blipFill rotWithShape="1">
          <a:blip r:embed="rId3">
            <a:alphaModFix/>
          </a:blip>
          <a:srcRect/>
          <a:stretch/>
        </p:blipFill>
        <p:spPr>
          <a:xfrm>
            <a:off x="0" y="0"/>
            <a:ext cx="16255999" cy="9143999"/>
          </a:xfrm>
          <a:prstGeom prst="rect">
            <a:avLst/>
          </a:prstGeom>
          <a:noFill/>
          <a:ln>
            <a:noFill/>
          </a:ln>
        </p:spPr>
      </p:pic>
      <p:pic>
        <p:nvPicPr>
          <p:cNvPr id="104" name="Google Shape;104;p71"/>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05" name="Google Shape;105;p71"/>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06" name="Google Shape;106;p71"/>
          <p:cNvSpPr txBox="1">
            <a:spLocks noGrp="1"/>
          </p:cNvSpPr>
          <p:nvPr>
            <p:ph type="body" idx="1"/>
          </p:nvPr>
        </p:nvSpPr>
        <p:spPr>
          <a:xfrm>
            <a:off x="844889" y="1622017"/>
            <a:ext cx="10807533" cy="903776"/>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71"/>
          <p:cNvSpPr txBox="1">
            <a:spLocks noGrp="1"/>
          </p:cNvSpPr>
          <p:nvPr>
            <p:ph type="body" idx="2"/>
          </p:nvPr>
        </p:nvSpPr>
        <p:spPr>
          <a:xfrm>
            <a:off x="812800" y="2712304"/>
            <a:ext cx="10839622" cy="5527418"/>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s_for_Aday_Recap">
  <p:cSld name="Bullets_for_Aday_Recap">
    <p:spTree>
      <p:nvGrpSpPr>
        <p:cNvPr id="1" name="Shape 108"/>
        <p:cNvGrpSpPr/>
        <p:nvPr/>
      </p:nvGrpSpPr>
      <p:grpSpPr>
        <a:xfrm>
          <a:off x="0" y="0"/>
          <a:ext cx="0" cy="0"/>
          <a:chOff x="0" y="0"/>
          <a:chExt cx="0" cy="0"/>
        </a:xfrm>
      </p:grpSpPr>
      <p:sp>
        <p:nvSpPr>
          <p:cNvPr id="109" name="Google Shape;109;p72"/>
          <p:cNvSpPr txBox="1">
            <a:spLocks noGrp="1"/>
          </p:cNvSpPr>
          <p:nvPr>
            <p:ph type="body" idx="1"/>
          </p:nvPr>
        </p:nvSpPr>
        <p:spPr>
          <a:xfrm>
            <a:off x="844889" y="1512833"/>
            <a:ext cx="10807533" cy="903776"/>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Font typeface="Arial"/>
              <a:buNone/>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72"/>
          <p:cNvSpPr txBox="1">
            <a:spLocks noGrp="1"/>
          </p:cNvSpPr>
          <p:nvPr>
            <p:ph type="body" idx="2"/>
          </p:nvPr>
        </p:nvSpPr>
        <p:spPr>
          <a:xfrm>
            <a:off x="844550" y="2603500"/>
            <a:ext cx="10807700" cy="5538468"/>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ullet_Content_Slide">
  <p:cSld name="Bullet_Content_Slide">
    <p:spTree>
      <p:nvGrpSpPr>
        <p:cNvPr id="1" name="Shape 111"/>
        <p:cNvGrpSpPr/>
        <p:nvPr/>
      </p:nvGrpSpPr>
      <p:grpSpPr>
        <a:xfrm>
          <a:off x="0" y="0"/>
          <a:ext cx="0" cy="0"/>
          <a:chOff x="0" y="0"/>
          <a:chExt cx="0" cy="0"/>
        </a:xfrm>
      </p:grpSpPr>
      <p:pic>
        <p:nvPicPr>
          <p:cNvPr id="112" name="Google Shape;112;p73"/>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113" name="Google Shape;113;p73"/>
          <p:cNvSpPr txBox="1">
            <a:spLocks noGrp="1"/>
          </p:cNvSpPr>
          <p:nvPr>
            <p:ph type="body" idx="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4" name="Google Shape;114;p73" descr="A picture containing colorfulness, pattern, rectangle, screenshot&#10;&#10;Description automatically generated"/>
          <p:cNvPicPr preferRelativeResize="0"/>
          <p:nvPr/>
        </p:nvPicPr>
        <p:blipFill rotWithShape="1">
          <a:blip r:embed="rId4">
            <a:alphaModFix/>
          </a:blip>
          <a:srcRect/>
          <a:stretch/>
        </p:blipFill>
        <p:spPr>
          <a:xfrm>
            <a:off x="16566008" y="897196"/>
            <a:ext cx="1219478" cy="7291461"/>
          </a:xfrm>
          <a:prstGeom prst="rect">
            <a:avLst/>
          </a:prstGeom>
          <a:noFill/>
          <a:ln>
            <a:noFill/>
          </a:ln>
        </p:spPr>
      </p:pic>
      <p:sp>
        <p:nvSpPr>
          <p:cNvPr id="115" name="Google Shape;115;p73"/>
          <p:cNvSpPr txBox="1">
            <a:spLocks noGrp="1"/>
          </p:cNvSpPr>
          <p:nvPr>
            <p:ph type="body" idx="2"/>
          </p:nvPr>
        </p:nvSpPr>
        <p:spPr>
          <a:xfrm>
            <a:off x="1285825" y="2612636"/>
            <a:ext cx="13697000" cy="551790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ustDataLst>
      <p:tags r:id="rId1"/>
    </p:custData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es_Ans_Are">
  <p:cSld name="Ques_Ans_Are">
    <p:spTree>
      <p:nvGrpSpPr>
        <p:cNvPr id="1" name="Shape 117"/>
        <p:cNvGrpSpPr/>
        <p:nvPr/>
      </p:nvGrpSpPr>
      <p:grpSpPr>
        <a:xfrm>
          <a:off x="0" y="0"/>
          <a:ext cx="0" cy="0"/>
          <a:chOff x="0" y="0"/>
          <a:chExt cx="0" cy="0"/>
        </a:xfrm>
      </p:grpSpPr>
      <p:pic>
        <p:nvPicPr>
          <p:cNvPr id="118" name="Google Shape;118;p74"/>
          <p:cNvPicPr preferRelativeResize="0"/>
          <p:nvPr/>
        </p:nvPicPr>
        <p:blipFill rotWithShape="1">
          <a:blip r:embed="rId3">
            <a:alphaModFix/>
          </a:blip>
          <a:srcRect/>
          <a:stretch/>
        </p:blipFill>
        <p:spPr>
          <a:xfrm>
            <a:off x="1" y="1"/>
            <a:ext cx="16255999" cy="9143999"/>
          </a:xfrm>
          <a:prstGeom prst="rect">
            <a:avLst/>
          </a:prstGeom>
          <a:noFill/>
          <a:ln>
            <a:noFill/>
          </a:ln>
        </p:spPr>
      </p:pic>
      <p:sp>
        <p:nvSpPr>
          <p:cNvPr id="119" name="Google Shape;119;p74"/>
          <p:cNvSpPr txBox="1"/>
          <p:nvPr/>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120" name="Google Shape;120;p74"/>
          <p:cNvCxnSpPr/>
          <p:nvPr/>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121" name="Google Shape;121;p74"/>
          <p:cNvCxnSpPr/>
          <p:nvPr/>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122" name="Google Shape;122;p74"/>
          <p:cNvSpPr txBox="1">
            <a:spLocks noGrp="1"/>
          </p:cNvSpPr>
          <p:nvPr>
            <p:ph type="body" idx="1"/>
          </p:nvPr>
        </p:nvSpPr>
        <p:spPr>
          <a:xfrm>
            <a:off x="3484605" y="7277661"/>
            <a:ext cx="8601033" cy="584200"/>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Clr>
                <a:srgbClr val="024F93"/>
              </a:buClr>
              <a:buSzPts val="2000"/>
              <a:buNone/>
              <a:defRPr sz="2000" b="1">
                <a:solidFill>
                  <a:srgbClr val="024F93"/>
                </a:solidFill>
              </a:defRPr>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74"/>
          <p:cNvSpPr txBox="1">
            <a:spLocks noGrp="1"/>
          </p:cNvSpPr>
          <p:nvPr>
            <p:ph type="body" idx="2"/>
          </p:nvPr>
        </p:nvSpPr>
        <p:spPr>
          <a:xfrm>
            <a:off x="669925" y="7935913"/>
            <a:ext cx="13095288" cy="1004887"/>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b="1"/>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4"/>
          <p:cNvSpPr/>
          <p:nvPr/>
        </p:nvSpPr>
        <p:spPr>
          <a:xfrm>
            <a:off x="1281113" y="590549"/>
            <a:ext cx="1685902" cy="1438275"/>
          </a:xfrm>
          <a:prstGeom prst="rect">
            <a:avLst/>
          </a:prstGeom>
          <a:solidFill>
            <a:srgbClr val="3D9C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25" name="Google Shape;125;p7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26" name="Google Shape;126;p74"/>
          <p:cNvSpPr/>
          <p:nvPr/>
        </p:nvSpPr>
        <p:spPr>
          <a:xfrm>
            <a:off x="1275907" y="578759"/>
            <a:ext cx="14093455" cy="1446622"/>
          </a:xfrm>
          <a:prstGeom prst="rect">
            <a:avLst/>
          </a:prstGeom>
          <a:noFill/>
          <a:ln w="12700" cap="flat" cmpd="sng">
            <a:solidFill>
              <a:srgbClr val="3D9C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127" name="Google Shape;127;p74"/>
          <p:cNvSpPr txBox="1"/>
          <p:nvPr/>
        </p:nvSpPr>
        <p:spPr>
          <a:xfrm>
            <a:off x="1708922" y="2698180"/>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A.</a:t>
            </a:r>
            <a:endParaRPr dirty="0"/>
          </a:p>
        </p:txBody>
      </p:sp>
      <p:sp>
        <p:nvSpPr>
          <p:cNvPr id="128" name="Google Shape;128;p74"/>
          <p:cNvSpPr txBox="1">
            <a:spLocks noGrp="1"/>
          </p:cNvSpPr>
          <p:nvPr>
            <p:ph type="body" idx="3"/>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74"/>
          <p:cNvSpPr txBox="1"/>
          <p:nvPr/>
        </p:nvSpPr>
        <p:spPr>
          <a:xfrm>
            <a:off x="1713038" y="3629064"/>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B.</a:t>
            </a:r>
            <a:endParaRPr dirty="0"/>
          </a:p>
        </p:txBody>
      </p:sp>
      <p:sp>
        <p:nvSpPr>
          <p:cNvPr id="130" name="Google Shape;130;p74"/>
          <p:cNvSpPr txBox="1">
            <a:spLocks noGrp="1"/>
          </p:cNvSpPr>
          <p:nvPr>
            <p:ph type="body" idx="4"/>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74"/>
          <p:cNvSpPr txBox="1"/>
          <p:nvPr/>
        </p:nvSpPr>
        <p:spPr>
          <a:xfrm>
            <a:off x="1713038" y="4568181"/>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C.</a:t>
            </a:r>
            <a:endParaRPr dirty="0"/>
          </a:p>
        </p:txBody>
      </p:sp>
      <p:sp>
        <p:nvSpPr>
          <p:cNvPr id="132" name="Google Shape;132;p74"/>
          <p:cNvSpPr txBox="1">
            <a:spLocks noGrp="1"/>
          </p:cNvSpPr>
          <p:nvPr>
            <p:ph type="body" idx="5"/>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74"/>
          <p:cNvSpPr txBox="1"/>
          <p:nvPr/>
        </p:nvSpPr>
        <p:spPr>
          <a:xfrm>
            <a:off x="1717154" y="5511422"/>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D.</a:t>
            </a:r>
            <a:endParaRPr dirty="0"/>
          </a:p>
        </p:txBody>
      </p:sp>
      <p:sp>
        <p:nvSpPr>
          <p:cNvPr id="134" name="Google Shape;134;p74"/>
          <p:cNvSpPr txBox="1">
            <a:spLocks noGrp="1"/>
          </p:cNvSpPr>
          <p:nvPr>
            <p:ph type="body" idx="6"/>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74"/>
          <p:cNvSpPr txBox="1">
            <a:spLocks noGrp="1"/>
          </p:cNvSpPr>
          <p:nvPr>
            <p:ph type="body" idx="7"/>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lvl1pPr marL="457200" lvl="0" indent="-228600" algn="ctr">
              <a:lnSpc>
                <a:spcPct val="114000"/>
              </a:lnSpc>
              <a:spcBef>
                <a:spcPts val="0"/>
              </a:spcBef>
              <a:spcAft>
                <a:spcPts val="0"/>
              </a:spcAft>
              <a:buClr>
                <a:schemeClr val="lt1"/>
              </a:buClr>
              <a:buSzPts val="2200"/>
              <a:buNone/>
              <a:defRPr b="1">
                <a:solidFill>
                  <a:schemeClr val="lt1"/>
                </a:solidFill>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74"/>
          <p:cNvSpPr txBox="1">
            <a:spLocks noGrp="1"/>
          </p:cNvSpPr>
          <p:nvPr>
            <p:ph type="body" idx="8"/>
          </p:nvPr>
        </p:nvSpPr>
        <p:spPr>
          <a:xfrm>
            <a:off x="2967015" y="578759"/>
            <a:ext cx="12401573" cy="1447009"/>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Clr>
                <a:srgbClr val="3F3F3F"/>
              </a:buClr>
              <a:buSzPts val="2200"/>
              <a:buNone/>
              <a:defRPr b="1"/>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37"/>
        <p:cNvGrpSpPr/>
        <p:nvPr/>
      </p:nvGrpSpPr>
      <p:grpSpPr>
        <a:xfrm>
          <a:off x="0" y="0"/>
          <a:ext cx="0" cy="0"/>
          <a:chOff x="0" y="0"/>
          <a:chExt cx="0" cy="0"/>
        </a:xfrm>
      </p:grpSpPr>
      <p:pic>
        <p:nvPicPr>
          <p:cNvPr id="138" name="Google Shape;138;p75"/>
          <p:cNvPicPr preferRelativeResize="0"/>
          <p:nvPr/>
        </p:nvPicPr>
        <p:blipFill rotWithShape="1">
          <a:blip r:embed="rId3">
            <a:alphaModFix/>
          </a:blip>
          <a:srcRect/>
          <a:stretch/>
        </p:blipFill>
        <p:spPr>
          <a:xfrm>
            <a:off x="0" y="0"/>
            <a:ext cx="16255998" cy="9143999"/>
          </a:xfrm>
          <a:prstGeom prst="rect">
            <a:avLst/>
          </a:prstGeom>
          <a:noFill/>
          <a:ln>
            <a:noFill/>
          </a:ln>
        </p:spPr>
      </p:pic>
      <p:pic>
        <p:nvPicPr>
          <p:cNvPr id="139" name="Google Shape;139;p75"/>
          <p:cNvPicPr preferRelativeResize="0"/>
          <p:nvPr/>
        </p:nvPicPr>
        <p:blipFill rotWithShape="1">
          <a:blip r:embed="rId4">
            <a:alphaModFix/>
          </a:blip>
          <a:srcRect/>
          <a:stretch/>
        </p:blipFill>
        <p:spPr>
          <a:xfrm>
            <a:off x="0" y="0"/>
            <a:ext cx="16255999" cy="9144000"/>
          </a:xfrm>
          <a:prstGeom prst="rect">
            <a:avLst/>
          </a:prstGeom>
          <a:noFill/>
          <a:ln>
            <a:noFill/>
          </a:ln>
        </p:spPr>
      </p:pic>
      <p:sp>
        <p:nvSpPr>
          <p:cNvPr id="140" name="Google Shape;140;p7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lvl="0" algn="l">
              <a:lnSpc>
                <a:spcPct val="114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75"/>
          <p:cNvSpPr txBox="1">
            <a:spLocks noGrp="1"/>
          </p:cNvSpPr>
          <p:nvPr>
            <p:ph type="body" idx="1"/>
          </p:nvPr>
        </p:nvSpPr>
        <p:spPr>
          <a:xfrm>
            <a:off x="1291857" y="2854366"/>
            <a:ext cx="13696999" cy="5389521"/>
          </a:xfrm>
          <a:prstGeom prst="rect">
            <a:avLst/>
          </a:prstGeom>
          <a:noFill/>
          <a:ln>
            <a:noFill/>
          </a:ln>
        </p:spPr>
        <p:txBody>
          <a:bodyPr spcFirstLastPara="1" wrap="square" lIns="91425" tIns="45700" rIns="91425" bIns="45700" anchor="t" anchorCtr="0">
            <a:normAutofit/>
          </a:bodyPr>
          <a:lstStyle>
            <a:lvl1pPr marL="457200" lvl="0" indent="-228600" algn="ctr">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75"/>
          <p:cNvSpPr txBox="1">
            <a:spLocks noGrp="1"/>
          </p:cNvSpPr>
          <p:nvPr>
            <p:ph type="body" idx="2"/>
          </p:nvPr>
        </p:nvSpPr>
        <p:spPr>
          <a:xfrm>
            <a:off x="1291857" y="1795807"/>
            <a:ext cx="13696999" cy="814506"/>
          </a:xfrm>
          <a:prstGeom prst="rect">
            <a:avLst/>
          </a:prstGeom>
          <a:noFill/>
          <a:ln>
            <a:noFill/>
          </a:ln>
        </p:spPr>
        <p:txBody>
          <a:bodyPr spcFirstLastPara="1" wrap="square" lIns="91425" tIns="45700" rIns="91425" bIns="45700" anchor="t" anchorCtr="0">
            <a:normAutofit/>
          </a:bodyPr>
          <a:lstStyle>
            <a:lvl1pPr marL="457200" lvl="0" indent="-228600" algn="ctr">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43"/>
        <p:cNvGrpSpPr/>
        <p:nvPr/>
      </p:nvGrpSpPr>
      <p:grpSpPr>
        <a:xfrm>
          <a:off x="0" y="0"/>
          <a:ext cx="0" cy="0"/>
          <a:chOff x="0" y="0"/>
          <a:chExt cx="0" cy="0"/>
        </a:xfrm>
      </p:grpSpPr>
      <p:pic>
        <p:nvPicPr>
          <p:cNvPr id="144" name="Google Shape;144;p76"/>
          <p:cNvPicPr preferRelativeResize="0"/>
          <p:nvPr/>
        </p:nvPicPr>
        <p:blipFill rotWithShape="1">
          <a:blip r:embed="rId3">
            <a:alphaModFix/>
          </a:blip>
          <a:srcRect/>
          <a:stretch/>
        </p:blipFill>
        <p:spPr>
          <a:xfrm>
            <a:off x="0" y="0"/>
            <a:ext cx="16255998" cy="9143999"/>
          </a:xfrm>
          <a:prstGeom prst="rect">
            <a:avLst/>
          </a:prstGeom>
          <a:noFill/>
          <a:ln>
            <a:noFill/>
          </a:ln>
        </p:spPr>
      </p:pic>
      <p:pic>
        <p:nvPicPr>
          <p:cNvPr id="145" name="Google Shape;145;p76"/>
          <p:cNvPicPr preferRelativeResize="0"/>
          <p:nvPr/>
        </p:nvPicPr>
        <p:blipFill rotWithShape="1">
          <a:blip r:embed="rId4">
            <a:alphaModFix/>
          </a:blip>
          <a:srcRect/>
          <a:stretch/>
        </p:blipFill>
        <p:spPr>
          <a:xfrm>
            <a:off x="0" y="0"/>
            <a:ext cx="16255999" cy="9144000"/>
          </a:xfrm>
          <a:prstGeom prst="rect">
            <a:avLst/>
          </a:prstGeom>
          <a:noFill/>
          <a:ln>
            <a:noFill/>
          </a:ln>
        </p:spPr>
      </p:pic>
      <p:sp>
        <p:nvSpPr>
          <p:cNvPr id="146" name="Google Shape;146;p76"/>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lvl="0" algn="l">
              <a:lnSpc>
                <a:spcPct val="114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76"/>
          <p:cNvSpPr txBox="1">
            <a:spLocks noGrp="1"/>
          </p:cNvSpPr>
          <p:nvPr>
            <p:ph type="body" idx="1"/>
          </p:nvPr>
        </p:nvSpPr>
        <p:spPr>
          <a:xfrm>
            <a:off x="1291857" y="2854366"/>
            <a:ext cx="13696999" cy="5389521"/>
          </a:xfrm>
          <a:prstGeom prst="rect">
            <a:avLst/>
          </a:prstGeom>
          <a:noFill/>
          <a:ln>
            <a:noFill/>
          </a:ln>
        </p:spPr>
        <p:txBody>
          <a:bodyPr spcFirstLastPara="1" wrap="square" lIns="91425" tIns="45700" rIns="91425" bIns="45700" anchor="t" anchorCtr="0">
            <a:normAutofit/>
          </a:bodyPr>
          <a:lstStyle>
            <a:lvl1pPr marL="457200" lvl="0" indent="-228600" algn="ctr">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76"/>
          <p:cNvSpPr txBox="1">
            <a:spLocks noGrp="1"/>
          </p:cNvSpPr>
          <p:nvPr>
            <p:ph type="body" idx="2"/>
          </p:nvPr>
        </p:nvSpPr>
        <p:spPr>
          <a:xfrm>
            <a:off x="1291857" y="1795807"/>
            <a:ext cx="13696999" cy="814506"/>
          </a:xfrm>
          <a:prstGeom prst="rect">
            <a:avLst/>
          </a:prstGeom>
          <a:noFill/>
          <a:ln>
            <a:noFill/>
          </a:ln>
        </p:spPr>
        <p:txBody>
          <a:bodyPr spcFirstLastPara="1" wrap="square" lIns="91425" tIns="45700" rIns="91425" bIns="45700" anchor="t" anchorCtr="0">
            <a:normAutofit/>
          </a:bodyPr>
          <a:lstStyle>
            <a:lvl1pPr marL="457200" lvl="0" indent="-228600" algn="ctr">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ullet_for_Practise">
  <p:cSld name="Bullet_for_Practise">
    <p:spTree>
      <p:nvGrpSpPr>
        <p:cNvPr id="1" name="Shape 149"/>
        <p:cNvGrpSpPr/>
        <p:nvPr/>
      </p:nvGrpSpPr>
      <p:grpSpPr>
        <a:xfrm>
          <a:off x="0" y="0"/>
          <a:ext cx="0" cy="0"/>
          <a:chOff x="0" y="0"/>
          <a:chExt cx="0" cy="0"/>
        </a:xfrm>
      </p:grpSpPr>
      <p:sp>
        <p:nvSpPr>
          <p:cNvPr id="150" name="Google Shape;150;p77"/>
          <p:cNvSpPr txBox="1">
            <a:spLocks noGrp="1"/>
          </p:cNvSpPr>
          <p:nvPr>
            <p:ph type="body" idx="1"/>
          </p:nvPr>
        </p:nvSpPr>
        <p:spPr>
          <a:xfrm>
            <a:off x="1291857" y="1788696"/>
            <a:ext cx="13696999" cy="821615"/>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77"/>
          <p:cNvSpPr txBox="1">
            <a:spLocks noGrp="1"/>
          </p:cNvSpPr>
          <p:nvPr>
            <p:ph type="body" idx="2"/>
          </p:nvPr>
        </p:nvSpPr>
        <p:spPr>
          <a:xfrm>
            <a:off x="1285825" y="2872126"/>
            <a:ext cx="13697000" cy="5406695"/>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5"/>
        <p:cNvGrpSpPr/>
        <p:nvPr/>
      </p:nvGrpSpPr>
      <p:grpSpPr>
        <a:xfrm>
          <a:off x="0" y="0"/>
          <a:ext cx="0" cy="0"/>
          <a:chOff x="0" y="0"/>
          <a:chExt cx="0" cy="0"/>
        </a:xfrm>
      </p:grpSpPr>
      <p:pic>
        <p:nvPicPr>
          <p:cNvPr id="16" name="Google Shape;16;p59"/>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17" name="Google Shape;17;p59"/>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14000"/>
              </a:lnSpc>
              <a:spcBef>
                <a:spcPts val="1000"/>
              </a:spcBef>
              <a:spcAft>
                <a:spcPts val="0"/>
              </a:spcAft>
              <a:buClr>
                <a:srgbClr val="404040"/>
              </a:buClr>
              <a:buSzPts val="2800"/>
              <a:buFont typeface="Arial"/>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cSld name="Section-End Project">
    <p:spTree>
      <p:nvGrpSpPr>
        <p:cNvPr id="1" name="Shape 152"/>
        <p:cNvGrpSpPr/>
        <p:nvPr/>
      </p:nvGrpSpPr>
      <p:grpSpPr>
        <a:xfrm>
          <a:off x="0" y="0"/>
          <a:ext cx="0" cy="0"/>
          <a:chOff x="0" y="0"/>
          <a:chExt cx="0" cy="0"/>
        </a:xfrm>
      </p:grpSpPr>
      <p:pic>
        <p:nvPicPr>
          <p:cNvPr id="153" name="Google Shape;153;p78"/>
          <p:cNvPicPr preferRelativeResize="0"/>
          <p:nvPr/>
        </p:nvPicPr>
        <p:blipFill rotWithShape="1">
          <a:blip r:embed="rId3">
            <a:alphaModFix/>
          </a:blip>
          <a:srcRect/>
          <a:stretch/>
        </p:blipFill>
        <p:spPr>
          <a:xfrm>
            <a:off x="0" y="0"/>
            <a:ext cx="16255998" cy="9143999"/>
          </a:xfrm>
          <a:prstGeom prst="rect">
            <a:avLst/>
          </a:prstGeom>
          <a:noFill/>
          <a:ln>
            <a:noFill/>
          </a:ln>
        </p:spPr>
      </p:pic>
      <p:sp>
        <p:nvSpPr>
          <p:cNvPr id="154" name="Google Shape;154;p7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78"/>
          <p:cNvSpPr txBox="1">
            <a:spLocks noGrp="1"/>
          </p:cNvSpPr>
          <p:nvPr>
            <p:ph type="body" idx="1"/>
          </p:nvPr>
        </p:nvSpPr>
        <p:spPr>
          <a:xfrm>
            <a:off x="4834890" y="1364776"/>
            <a:ext cx="10314124"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156"/>
        <p:cNvGrpSpPr/>
        <p:nvPr/>
      </p:nvGrpSpPr>
      <p:grpSpPr>
        <a:xfrm>
          <a:off x="0" y="0"/>
          <a:ext cx="0" cy="0"/>
          <a:chOff x="0" y="0"/>
          <a:chExt cx="0" cy="0"/>
        </a:xfrm>
      </p:grpSpPr>
      <p:pic>
        <p:nvPicPr>
          <p:cNvPr id="157" name="Google Shape;157;p79"/>
          <p:cNvPicPr preferRelativeResize="0"/>
          <p:nvPr/>
        </p:nvPicPr>
        <p:blipFill rotWithShape="1">
          <a:blip r:embed="rId3">
            <a:alphaModFix/>
          </a:blip>
          <a:srcRect/>
          <a:stretch/>
        </p:blipFill>
        <p:spPr>
          <a:xfrm>
            <a:off x="0" y="0"/>
            <a:ext cx="16255998" cy="9143999"/>
          </a:xfrm>
          <a:prstGeom prst="rect">
            <a:avLst/>
          </a:prstGeom>
          <a:noFill/>
          <a:ln>
            <a:noFill/>
          </a:ln>
        </p:spPr>
      </p:pic>
      <p:sp>
        <p:nvSpPr>
          <p:cNvPr id="158" name="Google Shape;158;p7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79"/>
          <p:cNvSpPr txBox="1">
            <a:spLocks noGrp="1"/>
          </p:cNvSpPr>
          <p:nvPr>
            <p:ph type="body" idx="1"/>
          </p:nvPr>
        </p:nvSpPr>
        <p:spPr>
          <a:xfrm>
            <a:off x="4834890" y="1364776"/>
            <a:ext cx="10314124"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cSld name="Phase-End Project">
    <p:spTree>
      <p:nvGrpSpPr>
        <p:cNvPr id="1" name="Shape 160"/>
        <p:cNvGrpSpPr/>
        <p:nvPr/>
      </p:nvGrpSpPr>
      <p:grpSpPr>
        <a:xfrm>
          <a:off x="0" y="0"/>
          <a:ext cx="0" cy="0"/>
          <a:chOff x="0" y="0"/>
          <a:chExt cx="0" cy="0"/>
        </a:xfrm>
      </p:grpSpPr>
      <p:pic>
        <p:nvPicPr>
          <p:cNvPr id="161" name="Google Shape;161;p80"/>
          <p:cNvPicPr preferRelativeResize="0"/>
          <p:nvPr/>
        </p:nvPicPr>
        <p:blipFill rotWithShape="1">
          <a:blip r:embed="rId3">
            <a:alphaModFix/>
          </a:blip>
          <a:srcRect/>
          <a:stretch/>
        </p:blipFill>
        <p:spPr>
          <a:xfrm>
            <a:off x="0" y="0"/>
            <a:ext cx="16255998" cy="9143999"/>
          </a:xfrm>
          <a:prstGeom prst="rect">
            <a:avLst/>
          </a:prstGeom>
          <a:noFill/>
          <a:ln>
            <a:noFill/>
          </a:ln>
        </p:spPr>
      </p:pic>
      <p:sp>
        <p:nvSpPr>
          <p:cNvPr id="162" name="Google Shape;162;p8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80"/>
          <p:cNvSpPr txBox="1">
            <a:spLocks noGrp="1"/>
          </p:cNvSpPr>
          <p:nvPr>
            <p:ph type="body" idx="1"/>
          </p:nvPr>
        </p:nvSpPr>
        <p:spPr>
          <a:xfrm>
            <a:off x="4834890" y="1364776"/>
            <a:ext cx="10314124"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ullet_for_projects">
  <p:cSld name="Bullet_for_projects">
    <p:spTree>
      <p:nvGrpSpPr>
        <p:cNvPr id="1" name="Shape 164"/>
        <p:cNvGrpSpPr/>
        <p:nvPr/>
      </p:nvGrpSpPr>
      <p:grpSpPr>
        <a:xfrm>
          <a:off x="0" y="0"/>
          <a:ext cx="0" cy="0"/>
          <a:chOff x="0" y="0"/>
          <a:chExt cx="0" cy="0"/>
        </a:xfrm>
      </p:grpSpPr>
      <p:sp>
        <p:nvSpPr>
          <p:cNvPr id="165" name="Google Shape;165;p81"/>
          <p:cNvSpPr txBox="1">
            <a:spLocks noGrp="1"/>
          </p:cNvSpPr>
          <p:nvPr>
            <p:ph type="body" idx="1"/>
          </p:nvPr>
        </p:nvSpPr>
        <p:spPr>
          <a:xfrm>
            <a:off x="4834890" y="1377162"/>
            <a:ext cx="10314607" cy="681516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68300" algn="l">
              <a:lnSpc>
                <a:spcPct val="114000"/>
              </a:lnSpc>
              <a:spcBef>
                <a:spcPts val="500"/>
              </a:spcBef>
              <a:spcAft>
                <a:spcPts val="0"/>
              </a:spcAft>
              <a:buClr>
                <a:srgbClr val="3F3F3F"/>
              </a:buClr>
              <a:buSzPts val="2200"/>
              <a:buFont typeface="Courier New"/>
              <a:buChar char="o"/>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se Study">
  <p:cSld name="Case Study">
    <p:spTree>
      <p:nvGrpSpPr>
        <p:cNvPr id="1" name="Shape 166"/>
        <p:cNvGrpSpPr/>
        <p:nvPr/>
      </p:nvGrpSpPr>
      <p:grpSpPr>
        <a:xfrm>
          <a:off x="0" y="0"/>
          <a:ext cx="0" cy="0"/>
          <a:chOff x="0" y="0"/>
          <a:chExt cx="0" cy="0"/>
        </a:xfrm>
      </p:grpSpPr>
      <p:pic>
        <p:nvPicPr>
          <p:cNvPr id="167" name="Google Shape;167;p82"/>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168" name="Google Shape;168;p82"/>
          <p:cNvSpPr txBox="1">
            <a:spLocks noGrp="1"/>
          </p:cNvSpPr>
          <p:nvPr>
            <p:ph type="body" idx="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457200" lvl="0" indent="-228600" algn="ctr">
              <a:lnSpc>
                <a:spcPct val="114000"/>
              </a:lnSpc>
              <a:spcBef>
                <a:spcPts val="0"/>
              </a:spcBef>
              <a:spcAft>
                <a:spcPts val="0"/>
              </a:spcAft>
              <a:buClr>
                <a:srgbClr val="404040"/>
              </a:buClr>
              <a:buSzPts val="2800"/>
              <a:buNone/>
              <a:defRPr sz="2800" b="1">
                <a:solidFill>
                  <a:srgbClr val="404040"/>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9" name="Google Shape;169;p82" descr="A picture containing child art, table, illustration, design&#10;&#10;Description automatically generated"/>
          <p:cNvPicPr preferRelativeResize="0"/>
          <p:nvPr/>
        </p:nvPicPr>
        <p:blipFill rotWithShape="1">
          <a:blip r:embed="rId4">
            <a:alphaModFix/>
          </a:blip>
          <a:srcRect/>
          <a:stretch/>
        </p:blipFill>
        <p:spPr>
          <a:xfrm>
            <a:off x="1222176" y="2171113"/>
            <a:ext cx="4823955" cy="4555588"/>
          </a:xfrm>
          <a:prstGeom prst="rect">
            <a:avLst/>
          </a:prstGeom>
          <a:noFill/>
          <a:ln>
            <a:noFill/>
          </a:ln>
        </p:spPr>
      </p:pic>
    </p:spTree>
    <p:custDataLst>
      <p:tags r:id="rId1"/>
    </p:custData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cSld name="Discussion">
    <p:spTree>
      <p:nvGrpSpPr>
        <p:cNvPr id="1" name="Shape 170"/>
        <p:cNvGrpSpPr/>
        <p:nvPr/>
      </p:nvGrpSpPr>
      <p:grpSpPr>
        <a:xfrm>
          <a:off x="0" y="0"/>
          <a:ext cx="0" cy="0"/>
          <a:chOff x="0" y="0"/>
          <a:chExt cx="0" cy="0"/>
        </a:xfrm>
      </p:grpSpPr>
      <p:pic>
        <p:nvPicPr>
          <p:cNvPr id="171" name="Google Shape;171;p83"/>
          <p:cNvPicPr preferRelativeResize="0"/>
          <p:nvPr/>
        </p:nvPicPr>
        <p:blipFill rotWithShape="1">
          <a:blip r:embed="rId3">
            <a:alphaModFix/>
          </a:blip>
          <a:srcRect/>
          <a:stretch/>
        </p:blipFill>
        <p:spPr>
          <a:xfrm>
            <a:off x="0" y="0"/>
            <a:ext cx="16255999" cy="9144000"/>
          </a:xfrm>
          <a:prstGeom prst="rect">
            <a:avLst/>
          </a:prstGeom>
          <a:noFill/>
          <a:ln>
            <a:noFill/>
          </a:ln>
        </p:spPr>
      </p:pic>
      <p:pic>
        <p:nvPicPr>
          <p:cNvPr id="172" name="Google Shape;172;p83"/>
          <p:cNvPicPr preferRelativeResize="0"/>
          <p:nvPr/>
        </p:nvPicPr>
        <p:blipFill rotWithShape="1">
          <a:blip r:embed="rId4">
            <a:alphaModFix/>
          </a:blip>
          <a:srcRect/>
          <a:stretch/>
        </p:blipFill>
        <p:spPr>
          <a:xfrm>
            <a:off x="1303264" y="2051538"/>
            <a:ext cx="4661781" cy="4794738"/>
          </a:xfrm>
          <a:prstGeom prst="rect">
            <a:avLst/>
          </a:prstGeom>
          <a:noFill/>
          <a:ln>
            <a:noFill/>
          </a:ln>
        </p:spPr>
      </p:pic>
      <p:sp>
        <p:nvSpPr>
          <p:cNvPr id="173" name="Google Shape;173;p83"/>
          <p:cNvSpPr txBox="1">
            <a:spLocks noGrp="1"/>
          </p:cNvSpPr>
          <p:nvPr>
            <p:ph type="body" idx="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457200" lvl="0" indent="-228600" algn="ctr">
              <a:lnSpc>
                <a:spcPct val="114000"/>
              </a:lnSpc>
              <a:spcBef>
                <a:spcPts val="0"/>
              </a:spcBef>
              <a:spcAft>
                <a:spcPts val="0"/>
              </a:spcAft>
              <a:buClr>
                <a:srgbClr val="404040"/>
              </a:buClr>
              <a:buSzPts val="2800"/>
              <a:buNone/>
              <a:defRPr sz="2800" b="1">
                <a:solidFill>
                  <a:srgbClr val="404040"/>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Role-Play Activities">
  <p:cSld name="Role-Play Activities">
    <p:spTree>
      <p:nvGrpSpPr>
        <p:cNvPr id="1" name="Shape 174"/>
        <p:cNvGrpSpPr/>
        <p:nvPr/>
      </p:nvGrpSpPr>
      <p:grpSpPr>
        <a:xfrm>
          <a:off x="0" y="0"/>
          <a:ext cx="0" cy="0"/>
          <a:chOff x="0" y="0"/>
          <a:chExt cx="0" cy="0"/>
        </a:xfrm>
      </p:grpSpPr>
      <p:pic>
        <p:nvPicPr>
          <p:cNvPr id="175" name="Google Shape;175;p84"/>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176" name="Google Shape;176;p84"/>
          <p:cNvSpPr txBox="1">
            <a:spLocks noGrp="1"/>
          </p:cNvSpPr>
          <p:nvPr>
            <p:ph type="body" idx="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14000"/>
              </a:lnSpc>
              <a:spcBef>
                <a:spcPts val="1000"/>
              </a:spcBef>
              <a:spcAft>
                <a:spcPts val="0"/>
              </a:spcAft>
              <a:buClr>
                <a:srgbClr val="404040"/>
              </a:buClr>
              <a:buSzPts val="2800"/>
              <a:buFont typeface="Arial"/>
              <a:buNone/>
              <a:defRPr sz="2800" b="1">
                <a:solidFill>
                  <a:srgbClr val="404040"/>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7" name="Google Shape;177;p84" descr="A group of people reading books&#10;&#10;Description automatically generated with low confidence"/>
          <p:cNvPicPr preferRelativeResize="0"/>
          <p:nvPr/>
        </p:nvPicPr>
        <p:blipFill rotWithShape="1">
          <a:blip r:embed="rId4">
            <a:alphaModFix/>
          </a:blip>
          <a:srcRect/>
          <a:stretch/>
        </p:blipFill>
        <p:spPr>
          <a:xfrm>
            <a:off x="1137129" y="2323120"/>
            <a:ext cx="5664389" cy="4497760"/>
          </a:xfrm>
          <a:prstGeom prst="rect">
            <a:avLst/>
          </a:prstGeom>
          <a:noFill/>
          <a:ln>
            <a:noFill/>
          </a:ln>
        </p:spPr>
      </p:pic>
    </p:spTree>
    <p:custDataLst>
      <p:tags r:id="rId1"/>
    </p:custData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178"/>
        <p:cNvGrpSpPr/>
        <p:nvPr/>
      </p:nvGrpSpPr>
      <p:grpSpPr>
        <a:xfrm>
          <a:off x="0" y="0"/>
          <a:ext cx="0" cy="0"/>
          <a:chOff x="0" y="0"/>
          <a:chExt cx="0" cy="0"/>
        </a:xfrm>
      </p:grpSpPr>
      <p:pic>
        <p:nvPicPr>
          <p:cNvPr id="179" name="Google Shape;179;p85"/>
          <p:cNvPicPr preferRelativeResize="0"/>
          <p:nvPr/>
        </p:nvPicPr>
        <p:blipFill rotWithShape="1">
          <a:blip r:embed="rId3">
            <a:alphaModFix/>
          </a:blip>
          <a:srcRect/>
          <a:stretch/>
        </p:blipFill>
        <p:spPr>
          <a:xfrm>
            <a:off x="2" y="0"/>
            <a:ext cx="16255996" cy="9143998"/>
          </a:xfrm>
          <a:prstGeom prst="rect">
            <a:avLst/>
          </a:prstGeom>
          <a:noFill/>
          <a:ln>
            <a:noFill/>
          </a:ln>
        </p:spPr>
      </p:pic>
      <p:sp>
        <p:nvSpPr>
          <p:cNvPr id="180" name="Google Shape;180;p8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85"/>
          <p:cNvSpPr txBox="1">
            <a:spLocks noGrp="1"/>
          </p:cNvSpPr>
          <p:nvPr>
            <p:ph type="body" idx="1"/>
          </p:nvPr>
        </p:nvSpPr>
        <p:spPr>
          <a:xfrm>
            <a:off x="4845052" y="1364776"/>
            <a:ext cx="10303962"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efore the Next Class">
  <p:cSld name="Before the Next Class">
    <p:spTree>
      <p:nvGrpSpPr>
        <p:cNvPr id="1" name="Shape 182"/>
        <p:cNvGrpSpPr/>
        <p:nvPr/>
      </p:nvGrpSpPr>
      <p:grpSpPr>
        <a:xfrm>
          <a:off x="0" y="0"/>
          <a:ext cx="0" cy="0"/>
          <a:chOff x="0" y="0"/>
          <a:chExt cx="0" cy="0"/>
        </a:xfrm>
      </p:grpSpPr>
      <p:pic>
        <p:nvPicPr>
          <p:cNvPr id="183" name="Google Shape;183;p86"/>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184" name="Google Shape;184;p86"/>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spcBef>
                <a:spcPts val="0"/>
              </a:spcBef>
              <a:spcAft>
                <a:spcPts val="0"/>
              </a:spcAft>
              <a:buClr>
                <a:srgbClr val="404040"/>
              </a:buClr>
              <a:buSzPts val="2800"/>
              <a:buFont typeface="Open Sans"/>
              <a:buNone/>
            </a:pPr>
            <a:r>
              <a:rPr lang="en-US" sz="2800" b="1" i="0" u="none" strike="noStrike" cap="none" dirty="0">
                <a:solidFill>
                  <a:srgbClr val="404040"/>
                </a:solidFill>
                <a:latin typeface="Open Sans"/>
                <a:ea typeface="Open Sans"/>
                <a:cs typeface="Open Sans"/>
                <a:sym typeface="Open Sans"/>
              </a:rPr>
              <a:t>Before the Next Class</a:t>
            </a:r>
            <a:endParaRPr sz="2800" b="1" i="0" u="none" strike="noStrike" cap="none" dirty="0">
              <a:solidFill>
                <a:srgbClr val="404040"/>
              </a:solidFill>
              <a:latin typeface="Open Sans"/>
              <a:ea typeface="Open Sans"/>
              <a:cs typeface="Open Sans"/>
              <a:sym typeface="Open Sans"/>
            </a:endParaRPr>
          </a:p>
        </p:txBody>
      </p:sp>
      <p:sp>
        <p:nvSpPr>
          <p:cNvPr id="185" name="Google Shape;185;p86"/>
          <p:cNvSpPr txBox="1">
            <a:spLocks noGrp="1"/>
          </p:cNvSpPr>
          <p:nvPr>
            <p:ph type="body" idx="1"/>
          </p:nvPr>
        </p:nvSpPr>
        <p:spPr>
          <a:xfrm>
            <a:off x="655084" y="1364776"/>
            <a:ext cx="8439490"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186"/>
        <p:cNvGrpSpPr/>
        <p:nvPr/>
      </p:nvGrpSpPr>
      <p:grpSpPr>
        <a:xfrm>
          <a:off x="0" y="0"/>
          <a:ext cx="0" cy="0"/>
          <a:chOff x="0" y="0"/>
          <a:chExt cx="0" cy="0"/>
        </a:xfrm>
      </p:grpSpPr>
      <p:pic>
        <p:nvPicPr>
          <p:cNvPr id="187" name="Google Shape;187;p87"/>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188" name="Google Shape;188;p87"/>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spcBef>
                <a:spcPts val="0"/>
              </a:spcBef>
              <a:spcAft>
                <a:spcPts val="0"/>
              </a:spcAft>
              <a:buClr>
                <a:srgbClr val="404040"/>
              </a:buClr>
              <a:buSzPts val="2800"/>
              <a:buFont typeface="Open Sans"/>
              <a:buNone/>
            </a:pPr>
            <a:r>
              <a:rPr lang="en-US" sz="2800" b="1" i="0" u="none" strike="noStrike" cap="none" dirty="0">
                <a:solidFill>
                  <a:srgbClr val="404040"/>
                </a:solidFill>
                <a:latin typeface="Open Sans"/>
                <a:ea typeface="Open Sans"/>
                <a:cs typeface="Open Sans"/>
                <a:sym typeface="Open Sans"/>
              </a:rPr>
              <a:t>What’s Next?</a:t>
            </a:r>
            <a:endParaRPr sz="2800" b="1" i="0" u="none" strike="noStrike" cap="none" dirty="0">
              <a:solidFill>
                <a:srgbClr val="404040"/>
              </a:solidFill>
              <a:latin typeface="Open Sans"/>
              <a:ea typeface="Open Sans"/>
              <a:cs typeface="Open Sans"/>
              <a:sym typeface="Open Sans"/>
            </a:endParaRPr>
          </a:p>
        </p:txBody>
      </p:sp>
      <p:sp>
        <p:nvSpPr>
          <p:cNvPr id="189" name="Google Shape;189;p87"/>
          <p:cNvSpPr txBox="1">
            <a:spLocks noGrp="1"/>
          </p:cNvSpPr>
          <p:nvPr>
            <p:ph type="body" idx="1"/>
          </p:nvPr>
        </p:nvSpPr>
        <p:spPr>
          <a:xfrm>
            <a:off x="655084" y="1364776"/>
            <a:ext cx="8439490" cy="6823881"/>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404040"/>
              </a:buClr>
              <a:buSzPts val="2200"/>
              <a:buFont typeface="Arial"/>
              <a:buNone/>
              <a:defRPr sz="2200">
                <a:solidFill>
                  <a:srgbClr val="404040"/>
                </a:solidFill>
                <a:latin typeface="Open Sans"/>
                <a:ea typeface="Open Sans"/>
                <a:cs typeface="Open Sans"/>
                <a:sym typeface="Open Sans"/>
              </a:defRPr>
            </a:lvl1pPr>
            <a:lvl2pPr marL="914400" lvl="1"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2pPr>
            <a:lvl3pPr marL="1371600" lvl="2"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3pPr>
            <a:lvl4pPr marL="1828800" lvl="3"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4pPr>
            <a:lvl5pPr marL="2286000" lvl="4" indent="-228600" algn="l">
              <a:lnSpc>
                <a:spcPct val="114000"/>
              </a:lnSpc>
              <a:spcBef>
                <a:spcPts val="1000"/>
              </a:spcBef>
              <a:spcAft>
                <a:spcPts val="0"/>
              </a:spcAft>
              <a:buClr>
                <a:srgbClr val="404040"/>
              </a:buClr>
              <a:buSzPts val="2200"/>
              <a:buFont typeface="Open Sans"/>
              <a:buNone/>
              <a:defRPr sz="2200">
                <a:solidFill>
                  <a:srgbClr val="404040"/>
                </a:solidFill>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8"/>
        <p:cNvGrpSpPr/>
        <p:nvPr/>
      </p:nvGrpSpPr>
      <p:grpSpPr>
        <a:xfrm>
          <a:off x="0" y="0"/>
          <a:ext cx="0" cy="0"/>
          <a:chOff x="0" y="0"/>
          <a:chExt cx="0" cy="0"/>
        </a:xfrm>
      </p:grpSpPr>
      <p:pic>
        <p:nvPicPr>
          <p:cNvPr id="19" name="Google Shape;19;p60"/>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20" name="Google Shape;20;p60"/>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Learning Objectives</a:t>
            </a:r>
            <a:endParaRPr sz="1400" b="0" i="0" u="none" strike="noStrike" cap="none" dirty="0">
              <a:solidFill>
                <a:srgbClr val="000000"/>
              </a:solidFill>
              <a:latin typeface="Arial"/>
              <a:ea typeface="Arial"/>
              <a:cs typeface="Arial"/>
              <a:sym typeface="Arial"/>
            </a:endParaRPr>
          </a:p>
        </p:txBody>
      </p:sp>
      <p:sp>
        <p:nvSpPr>
          <p:cNvPr id="21" name="Google Shape;21;p60"/>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By the end of this lesson, you will be able to:</a:t>
            </a:r>
            <a:endParaRPr sz="1800" b="0" i="0" u="none" strike="noStrike" cap="none" dirty="0">
              <a:solidFill>
                <a:schemeClr val="dk1"/>
              </a:solidFill>
              <a:latin typeface="Calibri"/>
              <a:ea typeface="Calibri"/>
              <a:cs typeface="Calibri"/>
              <a:sym typeface="Calibri"/>
            </a:endParaRPr>
          </a:p>
        </p:txBody>
      </p:sp>
      <p:sp>
        <p:nvSpPr>
          <p:cNvPr id="22" name="Google Shape;22;p60"/>
          <p:cNvSpPr/>
          <p:nvPr/>
        </p:nvSpPr>
        <p:spPr>
          <a:xfrm>
            <a:off x="2967652" y="837660"/>
            <a:ext cx="4391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3" name="Google Shape;23;p60"/>
          <p:cNvSpPr txBox="1">
            <a:spLocks noGrp="1"/>
          </p:cNvSpPr>
          <p:nvPr>
            <p:ph type="body" idx="1"/>
          </p:nvPr>
        </p:nvSpPr>
        <p:spPr>
          <a:xfrm>
            <a:off x="1332875" y="2758746"/>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0"/>
          <p:cNvSpPr txBox="1">
            <a:spLocks noGrp="1"/>
          </p:cNvSpPr>
          <p:nvPr>
            <p:ph type="body" idx="2"/>
          </p:nvPr>
        </p:nvSpPr>
        <p:spPr>
          <a:xfrm>
            <a:off x="1332356" y="3558751"/>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60"/>
          <p:cNvSpPr txBox="1">
            <a:spLocks noGrp="1"/>
          </p:cNvSpPr>
          <p:nvPr>
            <p:ph type="body" idx="3"/>
          </p:nvPr>
        </p:nvSpPr>
        <p:spPr>
          <a:xfrm>
            <a:off x="1331837" y="4383470"/>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60"/>
          <p:cNvSpPr txBox="1">
            <a:spLocks noGrp="1"/>
          </p:cNvSpPr>
          <p:nvPr>
            <p:ph type="body" idx="4"/>
          </p:nvPr>
        </p:nvSpPr>
        <p:spPr>
          <a:xfrm>
            <a:off x="1332873" y="5195833"/>
            <a:ext cx="9034445" cy="1010072"/>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day in the life">
  <p:cSld name="A day in the life">
    <p:spTree>
      <p:nvGrpSpPr>
        <p:cNvPr id="1" name="Shape 27"/>
        <p:cNvGrpSpPr/>
        <p:nvPr/>
      </p:nvGrpSpPr>
      <p:grpSpPr>
        <a:xfrm>
          <a:off x="0" y="0"/>
          <a:ext cx="0" cy="0"/>
          <a:chOff x="0" y="0"/>
          <a:chExt cx="0" cy="0"/>
        </a:xfrm>
      </p:grpSpPr>
      <p:pic>
        <p:nvPicPr>
          <p:cNvPr id="28" name="Google Shape;28;p61"/>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29" name="Google Shape;29;p61"/>
          <p:cNvSpPr txBox="1">
            <a:spLocks noGrp="1"/>
          </p:cNvSpPr>
          <p:nvPr>
            <p:ph type="body" idx="1"/>
          </p:nvPr>
        </p:nvSpPr>
        <p:spPr>
          <a:xfrm>
            <a:off x="844889" y="1622017"/>
            <a:ext cx="10807533" cy="903776"/>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61"/>
          <p:cNvSpPr txBox="1">
            <a:spLocks noGrp="1"/>
          </p:cNvSpPr>
          <p:nvPr>
            <p:ph type="body" idx="2"/>
          </p:nvPr>
        </p:nvSpPr>
        <p:spPr>
          <a:xfrm>
            <a:off x="812800" y="2712304"/>
            <a:ext cx="10839622" cy="5527418"/>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1000"/>
              </a:spcBef>
              <a:spcAft>
                <a:spcPts val="0"/>
              </a:spcAft>
              <a:buClr>
                <a:srgbClr val="3F3F3F"/>
              </a:buClr>
              <a:buSzPts val="2200"/>
              <a:buFont typeface="Arial"/>
              <a:buNone/>
              <a:defRPr>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6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62"/>
          <p:cNvPicPr preferRelativeResize="0"/>
          <p:nvPr/>
        </p:nvPicPr>
        <p:blipFill rotWithShape="1">
          <a:blip r:embed="rId3">
            <a:alphaModFix/>
          </a:blip>
          <a:srcRect/>
          <a:stretch/>
        </p:blipFill>
        <p:spPr>
          <a:xfrm>
            <a:off x="0" y="0"/>
            <a:ext cx="16255998" cy="9143999"/>
          </a:xfrm>
          <a:prstGeom prst="rect">
            <a:avLst/>
          </a:prstGeom>
          <a:noFill/>
          <a:ln>
            <a:noFill/>
          </a:ln>
        </p:spPr>
      </p:pic>
      <p:sp>
        <p:nvSpPr>
          <p:cNvPr id="34" name="Google Shape;34;p6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14000"/>
              </a:lnSpc>
              <a:spcBef>
                <a:spcPts val="0"/>
              </a:spcBef>
              <a:spcAft>
                <a:spcPts val="0"/>
              </a:spcAft>
              <a:buClr>
                <a:srgbClr val="404040"/>
              </a:buClr>
              <a:buSzPts val="2800"/>
              <a:buNone/>
              <a:defRPr sz="2800" b="1" i="0" u="none" strike="noStrike" cap="none">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40"/>
        <p:cNvGrpSpPr/>
        <p:nvPr/>
      </p:nvGrpSpPr>
      <p:grpSpPr>
        <a:xfrm>
          <a:off x="0" y="0"/>
          <a:ext cx="0" cy="0"/>
          <a:chOff x="0" y="0"/>
          <a:chExt cx="0" cy="0"/>
        </a:xfrm>
      </p:grpSpPr>
      <p:pic>
        <p:nvPicPr>
          <p:cNvPr id="41" name="Google Shape;41;p64"/>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42" name="Google Shape;42;p64"/>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457200" lvl="0" indent="-228600" algn="l">
              <a:lnSpc>
                <a:spcPct val="114000"/>
              </a:lnSpc>
              <a:spcBef>
                <a:spcPts val="0"/>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4"/>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ctr">
              <a:lnSpc>
                <a:spcPct val="115000"/>
              </a:lnSpc>
              <a:spcBef>
                <a:spcPts val="0"/>
              </a:spcBef>
              <a:spcAft>
                <a:spcPts val="0"/>
              </a:spcAft>
              <a:buClr>
                <a:srgbClr val="3F3F3F"/>
              </a:buClr>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rgbClr val="3F3F3F"/>
              </a:buClr>
              <a:buSzPts val="2400"/>
              <a:buChar char="•"/>
              <a:defRPr/>
            </a:lvl2pPr>
            <a:lvl3pPr marL="1371600" lvl="2" indent="-355600" algn="l">
              <a:lnSpc>
                <a:spcPct val="90000"/>
              </a:lnSpc>
              <a:spcBef>
                <a:spcPts val="500"/>
              </a:spcBef>
              <a:spcAft>
                <a:spcPts val="0"/>
              </a:spcAft>
              <a:buClr>
                <a:srgbClr val="3F3F3F"/>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4" name="Google Shape;44;p64" descr="A picture containing colorfulness, pattern, rectangle, screenshot&#10;&#10;Description automatically generated"/>
          <p:cNvPicPr preferRelativeResize="0"/>
          <p:nvPr/>
        </p:nvPicPr>
        <p:blipFill rotWithShape="1">
          <a:blip r:embed="rId4">
            <a:alphaModFix/>
          </a:blip>
          <a:srcRect/>
          <a:stretch/>
        </p:blipFill>
        <p:spPr>
          <a:xfrm>
            <a:off x="16566008" y="913238"/>
            <a:ext cx="1219478" cy="7291461"/>
          </a:xfrm>
          <a:prstGeom prst="rect">
            <a:avLst/>
          </a:prstGeom>
          <a:noFill/>
          <a:ln>
            <a:noFill/>
          </a:ln>
        </p:spPr>
      </p:pic>
      <p:sp>
        <p:nvSpPr>
          <p:cNvPr id="45" name="Google Shape;45;p6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6"/>
        <p:cNvGrpSpPr/>
        <p:nvPr/>
      </p:nvGrpSpPr>
      <p:grpSpPr>
        <a:xfrm>
          <a:off x="0" y="0"/>
          <a:ext cx="0" cy="0"/>
          <a:chOff x="0" y="0"/>
          <a:chExt cx="0" cy="0"/>
        </a:xfrm>
      </p:grpSpPr>
      <p:pic>
        <p:nvPicPr>
          <p:cNvPr id="47" name="Google Shape;47;p65"/>
          <p:cNvPicPr preferRelativeResize="0"/>
          <p:nvPr/>
        </p:nvPicPr>
        <p:blipFill rotWithShape="1">
          <a:blip r:embed="rId3">
            <a:alphaModFix/>
          </a:blip>
          <a:srcRect/>
          <a:stretch/>
        </p:blipFill>
        <p:spPr>
          <a:xfrm>
            <a:off x="0" y="0"/>
            <a:ext cx="16255999" cy="9143999"/>
          </a:xfrm>
          <a:prstGeom prst="rect">
            <a:avLst/>
          </a:prstGeom>
          <a:noFill/>
          <a:ln>
            <a:noFill/>
          </a:ln>
        </p:spPr>
      </p:pic>
      <p:sp>
        <p:nvSpPr>
          <p:cNvPr id="48" name="Google Shape;48;p65"/>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Key Takeaways</a:t>
            </a:r>
            <a:endParaRPr sz="1400" b="0" i="0" u="none" strike="noStrike" cap="none" dirty="0">
              <a:solidFill>
                <a:srgbClr val="000000"/>
              </a:solidFill>
              <a:latin typeface="Arial"/>
              <a:ea typeface="Arial"/>
              <a:cs typeface="Arial"/>
              <a:sym typeface="Arial"/>
            </a:endParaRPr>
          </a:p>
        </p:txBody>
      </p:sp>
      <p:sp>
        <p:nvSpPr>
          <p:cNvPr id="49" name="Google Shape;49;p65"/>
          <p:cNvSpPr/>
          <p:nvPr/>
        </p:nvSpPr>
        <p:spPr>
          <a:xfrm>
            <a:off x="3468553" y="837660"/>
            <a:ext cx="337748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50" name="Google Shape;50;p65"/>
          <p:cNvSpPr txBox="1">
            <a:spLocks noGrp="1"/>
          </p:cNvSpPr>
          <p:nvPr>
            <p:ph type="body" idx="1"/>
          </p:nvPr>
        </p:nvSpPr>
        <p:spPr>
          <a:xfrm>
            <a:off x="1332875" y="1967907"/>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1000"/>
              </a:spcBef>
              <a:spcAft>
                <a:spcPts val="0"/>
              </a:spcAft>
              <a:buClr>
                <a:srgbClr val="3F3F3F"/>
              </a:buClr>
              <a:buSzPts val="2200"/>
              <a:buNone/>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65"/>
          <p:cNvSpPr txBox="1">
            <a:spLocks noGrp="1"/>
          </p:cNvSpPr>
          <p:nvPr>
            <p:ph type="body" idx="2"/>
          </p:nvPr>
        </p:nvSpPr>
        <p:spPr>
          <a:xfrm>
            <a:off x="1332356" y="2755555"/>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65"/>
          <p:cNvSpPr txBox="1">
            <a:spLocks noGrp="1"/>
          </p:cNvSpPr>
          <p:nvPr>
            <p:ph type="body" idx="3"/>
          </p:nvPr>
        </p:nvSpPr>
        <p:spPr>
          <a:xfrm>
            <a:off x="1331837" y="3567917"/>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65"/>
          <p:cNvSpPr txBox="1">
            <a:spLocks noGrp="1"/>
          </p:cNvSpPr>
          <p:nvPr>
            <p:ph type="body" idx="4"/>
          </p:nvPr>
        </p:nvSpPr>
        <p:spPr>
          <a:xfrm>
            <a:off x="1332873" y="4392637"/>
            <a:ext cx="9034445" cy="1010072"/>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200"/>
              <a:buFont typeface="Arial"/>
              <a:buNone/>
              <a:defRPr/>
            </a:lvl1pPr>
            <a:lvl2pPr marL="914400" lvl="1" indent="-368300" algn="l">
              <a:lnSpc>
                <a:spcPct val="114000"/>
              </a:lnSpc>
              <a:spcBef>
                <a:spcPts val="0"/>
              </a:spcBef>
              <a:spcAft>
                <a:spcPts val="0"/>
              </a:spcAft>
              <a:buClr>
                <a:srgbClr val="3F3F3F"/>
              </a:buClr>
              <a:buSzPts val="2200"/>
              <a:buChar char="•"/>
              <a:defRPr/>
            </a:lvl2pPr>
            <a:lvl3pPr marL="1371600" lvl="2" indent="-368300" algn="l">
              <a:lnSpc>
                <a:spcPct val="114000"/>
              </a:lnSpc>
              <a:spcBef>
                <a:spcPts val="0"/>
              </a:spcBef>
              <a:spcAft>
                <a:spcPts val="0"/>
              </a:spcAft>
              <a:buClr>
                <a:srgbClr val="3F3F3F"/>
              </a:buClr>
              <a:buSzPts val="22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nowledge Check ">
  <p:cSld name="Knowledge Check ">
    <p:spTree>
      <p:nvGrpSpPr>
        <p:cNvPr id="1" name="Shape 54"/>
        <p:cNvGrpSpPr/>
        <p:nvPr/>
      </p:nvGrpSpPr>
      <p:grpSpPr>
        <a:xfrm>
          <a:off x="0" y="0"/>
          <a:ext cx="0" cy="0"/>
          <a:chOff x="0" y="0"/>
          <a:chExt cx="0" cy="0"/>
        </a:xfrm>
      </p:grpSpPr>
      <p:pic>
        <p:nvPicPr>
          <p:cNvPr id="55" name="Google Shape;55;p66"/>
          <p:cNvPicPr preferRelativeResize="0"/>
          <p:nvPr/>
        </p:nvPicPr>
        <p:blipFill rotWithShape="1">
          <a:blip r:embed="rId3">
            <a:alphaModFix/>
          </a:blip>
          <a:srcRect/>
          <a:stretch/>
        </p:blipFill>
        <p:spPr>
          <a:xfrm>
            <a:off x="0" y="0"/>
            <a:ext cx="16255998" cy="9143998"/>
          </a:xfrm>
          <a:prstGeom prst="rect">
            <a:avLst/>
          </a:prstGeom>
          <a:noFill/>
          <a:ln>
            <a:noFill/>
          </a:ln>
        </p:spPr>
      </p:pic>
      <p:pic>
        <p:nvPicPr>
          <p:cNvPr id="56" name="Google Shape;56;p66" descr="A picture containing arrow&#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7" name="Google Shape;57;p66"/>
          <p:cNvSpPr/>
          <p:nvPr/>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rgbClr val="404040"/>
                </a:solidFill>
                <a:latin typeface="Open Sans"/>
                <a:ea typeface="Open Sans"/>
                <a:cs typeface="Open Sans"/>
                <a:sym typeface="Open Sans"/>
              </a:rPr>
              <a:t>Knowledge Check</a:t>
            </a:r>
            <a:endParaRPr sz="1400" b="0" i="0" u="none" strike="noStrike" cap="none" dirty="0">
              <a:solidFill>
                <a:srgbClr val="404040"/>
              </a:solidFill>
              <a:latin typeface="Arial"/>
              <a:ea typeface="Arial"/>
              <a:cs typeface="Arial"/>
              <a:sym typeface="Arial"/>
            </a:endParaRPr>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estion">
  <p:cSld name="Question">
    <p:spTree>
      <p:nvGrpSpPr>
        <p:cNvPr id="1" name="Shape 58"/>
        <p:cNvGrpSpPr/>
        <p:nvPr/>
      </p:nvGrpSpPr>
      <p:grpSpPr>
        <a:xfrm>
          <a:off x="0" y="0"/>
          <a:ext cx="0" cy="0"/>
          <a:chOff x="0" y="0"/>
          <a:chExt cx="0" cy="0"/>
        </a:xfrm>
      </p:grpSpPr>
      <p:pic>
        <p:nvPicPr>
          <p:cNvPr id="59" name="Google Shape;59;p67"/>
          <p:cNvPicPr preferRelativeResize="0"/>
          <p:nvPr/>
        </p:nvPicPr>
        <p:blipFill rotWithShape="1">
          <a:blip r:embed="rId3">
            <a:alphaModFix/>
          </a:blip>
          <a:srcRect/>
          <a:stretch/>
        </p:blipFill>
        <p:spPr>
          <a:xfrm>
            <a:off x="1" y="1"/>
            <a:ext cx="16255999" cy="9143999"/>
          </a:xfrm>
          <a:prstGeom prst="rect">
            <a:avLst/>
          </a:prstGeom>
          <a:noFill/>
          <a:ln>
            <a:noFill/>
          </a:ln>
        </p:spPr>
      </p:pic>
      <p:sp>
        <p:nvSpPr>
          <p:cNvPr id="60" name="Google Shape;60;p67"/>
          <p:cNvSpPr/>
          <p:nvPr/>
        </p:nvSpPr>
        <p:spPr>
          <a:xfrm>
            <a:off x="1281113" y="590549"/>
            <a:ext cx="1685902" cy="1438275"/>
          </a:xfrm>
          <a:prstGeom prst="rect">
            <a:avLst/>
          </a:prstGeom>
          <a:solidFill>
            <a:srgbClr val="3D9C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1" name="Google Shape;61;p6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2" name="Google Shape;62;p67"/>
          <p:cNvSpPr/>
          <p:nvPr/>
        </p:nvSpPr>
        <p:spPr>
          <a:xfrm>
            <a:off x="1275907" y="578759"/>
            <a:ext cx="14093455" cy="1446622"/>
          </a:xfrm>
          <a:prstGeom prst="rect">
            <a:avLst/>
          </a:prstGeom>
          <a:noFill/>
          <a:ln w="12700" cap="flat" cmpd="sng">
            <a:solidFill>
              <a:srgbClr val="3D9C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63" name="Google Shape;63;p67"/>
          <p:cNvSpPr txBox="1"/>
          <p:nvPr/>
        </p:nvSpPr>
        <p:spPr>
          <a:xfrm>
            <a:off x="1708922" y="2698180"/>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A.</a:t>
            </a:r>
            <a:endParaRPr dirty="0"/>
          </a:p>
        </p:txBody>
      </p:sp>
      <p:sp>
        <p:nvSpPr>
          <p:cNvPr id="64" name="Google Shape;64;p67"/>
          <p:cNvSpPr txBox="1">
            <a:spLocks noGrp="1"/>
          </p:cNvSpPr>
          <p:nvPr>
            <p:ph type="body" idx="1"/>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67"/>
          <p:cNvSpPr txBox="1"/>
          <p:nvPr/>
        </p:nvSpPr>
        <p:spPr>
          <a:xfrm>
            <a:off x="1713038" y="3629064"/>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B.</a:t>
            </a:r>
            <a:endParaRPr dirty="0"/>
          </a:p>
        </p:txBody>
      </p:sp>
      <p:sp>
        <p:nvSpPr>
          <p:cNvPr id="66" name="Google Shape;66;p67"/>
          <p:cNvSpPr txBox="1">
            <a:spLocks noGrp="1"/>
          </p:cNvSpPr>
          <p:nvPr>
            <p:ph type="body" idx="2"/>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67"/>
          <p:cNvSpPr txBox="1"/>
          <p:nvPr/>
        </p:nvSpPr>
        <p:spPr>
          <a:xfrm>
            <a:off x="1713038" y="4568181"/>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C.</a:t>
            </a:r>
            <a:endParaRPr dirty="0"/>
          </a:p>
        </p:txBody>
      </p:sp>
      <p:sp>
        <p:nvSpPr>
          <p:cNvPr id="68" name="Google Shape;68;p67"/>
          <p:cNvSpPr txBox="1">
            <a:spLocks noGrp="1"/>
          </p:cNvSpPr>
          <p:nvPr>
            <p:ph type="body" idx="3"/>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67"/>
          <p:cNvSpPr txBox="1"/>
          <p:nvPr/>
        </p:nvSpPr>
        <p:spPr>
          <a:xfrm>
            <a:off x="1717154" y="5511422"/>
            <a:ext cx="465463" cy="421719"/>
          </a:xfrm>
          <a:prstGeom prst="rect">
            <a:avLst/>
          </a:prstGeom>
          <a:noFill/>
          <a:ln>
            <a:noFill/>
          </a:ln>
        </p:spPr>
        <p:txBody>
          <a:bodyPr spcFirstLastPara="1" wrap="square" lIns="91425" tIns="45700" rIns="91425" bIns="45700" anchor="ctr" anchorCtr="0">
            <a:normAutofit lnSpcReduction="10000"/>
          </a:bodyPr>
          <a:lstStyle/>
          <a:p>
            <a:pPr marL="0" marR="0" lvl="0" indent="0" algn="ctr" rtl="0">
              <a:lnSpc>
                <a:spcPct val="114000"/>
              </a:lnSpc>
              <a:spcBef>
                <a:spcPts val="0"/>
              </a:spcBef>
              <a:spcAft>
                <a:spcPts val="0"/>
              </a:spcAft>
              <a:buClr>
                <a:srgbClr val="3F3F3F"/>
              </a:buClr>
              <a:buSzPts val="2000"/>
              <a:buFont typeface="Arial"/>
              <a:buNone/>
            </a:pPr>
            <a:r>
              <a:rPr lang="en-US" sz="2000" b="0" i="0" u="none" strike="noStrike" cap="none" dirty="0">
                <a:solidFill>
                  <a:srgbClr val="3F3F3F"/>
                </a:solidFill>
                <a:latin typeface="Open Sans"/>
                <a:ea typeface="Open Sans"/>
                <a:cs typeface="Open Sans"/>
                <a:sym typeface="Open Sans"/>
              </a:rPr>
              <a:t>D.</a:t>
            </a:r>
            <a:endParaRPr dirty="0"/>
          </a:p>
        </p:txBody>
      </p:sp>
      <p:sp>
        <p:nvSpPr>
          <p:cNvPr id="70" name="Google Shape;70;p67"/>
          <p:cNvSpPr txBox="1">
            <a:spLocks noGrp="1"/>
          </p:cNvSpPr>
          <p:nvPr>
            <p:ph type="body" idx="4"/>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lvl1pPr marL="457200" lvl="0" indent="-228600" algn="l">
              <a:lnSpc>
                <a:spcPct val="114000"/>
              </a:lnSpc>
              <a:spcBef>
                <a:spcPts val="0"/>
              </a:spcBef>
              <a:spcAft>
                <a:spcPts val="0"/>
              </a:spcAft>
              <a:buClr>
                <a:srgbClr val="3F3F3F"/>
              </a:buClr>
              <a:buSzPts val="2000"/>
              <a:buNone/>
              <a:defRPr sz="2000"/>
            </a:lvl1pPr>
            <a:lvl2pPr marL="914400" lvl="1" indent="-228600" algn="l">
              <a:lnSpc>
                <a:spcPct val="114000"/>
              </a:lnSpc>
              <a:spcBef>
                <a:spcPts val="500"/>
              </a:spcBef>
              <a:spcAft>
                <a:spcPts val="0"/>
              </a:spcAft>
              <a:buClr>
                <a:srgbClr val="3F3F3F"/>
              </a:buClr>
              <a:buSzPts val="2200"/>
              <a:buNone/>
              <a:defRPr/>
            </a:lvl2pPr>
            <a:lvl3pPr marL="1371600" lvl="2" indent="-228600" algn="l">
              <a:lnSpc>
                <a:spcPct val="114000"/>
              </a:lnSpc>
              <a:spcBef>
                <a:spcPts val="500"/>
              </a:spcBef>
              <a:spcAft>
                <a:spcPts val="0"/>
              </a:spcAft>
              <a:buClr>
                <a:srgbClr val="3F3F3F"/>
              </a:buClr>
              <a:buSzPts val="22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67"/>
          <p:cNvSpPr txBox="1">
            <a:spLocks noGrp="1"/>
          </p:cNvSpPr>
          <p:nvPr>
            <p:ph type="body" idx="5"/>
          </p:nvPr>
        </p:nvSpPr>
        <p:spPr>
          <a:xfrm>
            <a:off x="2967015" y="578759"/>
            <a:ext cx="12401573" cy="1447009"/>
          </a:xfrm>
          <a:prstGeom prst="rect">
            <a:avLst/>
          </a:prstGeom>
          <a:noFill/>
          <a:ln>
            <a:noFill/>
          </a:ln>
        </p:spPr>
        <p:txBody>
          <a:bodyPr spcFirstLastPara="1" wrap="square" lIns="91425" tIns="45700" rIns="91425" bIns="45700" anchor="ctr" anchorCtr="0">
            <a:normAutofit/>
          </a:bodyPr>
          <a:lstStyle>
            <a:lvl1pPr marL="457200" lvl="0" indent="-228600" algn="l">
              <a:lnSpc>
                <a:spcPct val="114000"/>
              </a:lnSpc>
              <a:spcBef>
                <a:spcPts val="0"/>
              </a:spcBef>
              <a:spcAft>
                <a:spcPts val="0"/>
              </a:spcAft>
              <a:buClr>
                <a:srgbClr val="3F3F3F"/>
              </a:buClr>
              <a:buSzPts val="2200"/>
              <a:buNone/>
              <a:defRPr b="1"/>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67"/>
          <p:cNvSpPr txBox="1">
            <a:spLocks noGrp="1"/>
          </p:cNvSpPr>
          <p:nvPr>
            <p:ph type="body" idx="6"/>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lvl1pPr marL="457200" lvl="0" indent="-228600" algn="ctr">
              <a:lnSpc>
                <a:spcPct val="114000"/>
              </a:lnSpc>
              <a:spcBef>
                <a:spcPts val="0"/>
              </a:spcBef>
              <a:spcAft>
                <a:spcPts val="0"/>
              </a:spcAft>
              <a:buClr>
                <a:schemeClr val="lt1"/>
              </a:buClr>
              <a:buSzPts val="2200"/>
              <a:buNone/>
              <a:defRPr b="1">
                <a:solidFill>
                  <a:schemeClr val="lt1"/>
                </a:solidFill>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title"/>
          </p:nvPr>
        </p:nvSpPr>
        <p:spPr>
          <a:xfrm>
            <a:off x="1117600" y="487363"/>
            <a:ext cx="14020800" cy="1766887"/>
          </a:xfrm>
          <a:prstGeom prst="rect">
            <a:avLst/>
          </a:prstGeom>
          <a:noFill/>
          <a:ln>
            <a:noFill/>
          </a:ln>
        </p:spPr>
        <p:txBody>
          <a:bodyPr spcFirstLastPara="1" wrap="square" lIns="91425" tIns="45700" rIns="91425" bIns="45700" anchor="ctr" anchorCtr="0">
            <a:normAutofit/>
          </a:bodyPr>
          <a:lstStyle>
            <a:lvl1pPr marR="0" lvl="0" algn="l" rtl="0">
              <a:lnSpc>
                <a:spcPct val="114000"/>
              </a:lnSpc>
              <a:spcBef>
                <a:spcPts val="0"/>
              </a:spcBef>
              <a:spcAft>
                <a:spcPts val="0"/>
              </a:spcAft>
              <a:buClr>
                <a:srgbClr val="3F3F3F"/>
              </a:buClr>
              <a:buSzPts val="2200"/>
              <a:buFont typeface="Open Sans"/>
              <a:buNone/>
              <a:defRPr sz="2200" b="0" i="0" u="none" strike="noStrike" cap="none">
                <a:solidFill>
                  <a:srgbClr val="3F3F3F"/>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57"/>
          <p:cNvSpPr txBox="1">
            <a:spLocks noGrp="1"/>
          </p:cNvSpPr>
          <p:nvPr>
            <p:ph type="body" idx="1"/>
          </p:nvPr>
        </p:nvSpPr>
        <p:spPr>
          <a:xfrm>
            <a:off x="1117600" y="2433638"/>
            <a:ext cx="14020800" cy="5802312"/>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114000"/>
              </a:lnSpc>
              <a:spcBef>
                <a:spcPts val="100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1pPr>
            <a:lvl2pPr marL="914400" marR="0" lvl="1" indent="-368300" algn="l" rtl="0">
              <a:lnSpc>
                <a:spcPct val="114000"/>
              </a:lnSpc>
              <a:spcBef>
                <a:spcPts val="50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2pPr>
            <a:lvl3pPr marL="1371600" marR="0" lvl="2" indent="-368300" algn="l" rtl="0">
              <a:lnSpc>
                <a:spcPct val="114000"/>
              </a:lnSpc>
              <a:spcBef>
                <a:spcPts val="50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ustDataLst>
      <p:tags r:id="rId31"/>
    </p:custDataLst>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76">
          <p15:clr>
            <a:srgbClr val="5ACBF0"/>
          </p15:clr>
        </p15:guide>
        <p15:guide id="2" pos="5120">
          <p15:clr>
            <a:srgbClr val="000000"/>
          </p15:clr>
        </p15:guide>
        <p15:guide id="3" orient="horz" pos="2880">
          <p15:clr>
            <a:srgbClr val="000000"/>
          </p15:clr>
        </p15:guide>
        <p15:guide id="4" orient="horz" pos="5184">
          <p15:clr>
            <a:srgbClr val="5ACBF0"/>
          </p15:clr>
        </p15:guide>
        <p15:guide id="5" pos="1016">
          <p15:clr>
            <a:srgbClr val="5ACBF0"/>
          </p15:clr>
        </p15:guide>
        <p15:guide id="6" pos="512">
          <p15:clr>
            <a:srgbClr val="F26B43"/>
          </p15:clr>
        </p15:guide>
        <p15:guide id="7" pos="9224">
          <p15:clr>
            <a:srgbClr val="5ACBF0"/>
          </p15:clr>
        </p15:guide>
        <p15:guide id="8" pos="9728">
          <p15:clr>
            <a:srgbClr val="F26B43"/>
          </p15:clr>
        </p15:guide>
        <p15:guide id="9" orient="horz" pos="288">
          <p15:clr>
            <a:srgbClr val="F26B43"/>
          </p15:clr>
        </p15:guide>
        <p15:guide id="10" orient="horz" pos="5472">
          <p15:clr>
            <a:srgbClr val="F26B43"/>
          </p15:clr>
        </p15:guide>
        <p15:guide id="11" pos="8576">
          <p15:clr>
            <a:srgbClr val="5ACBF0"/>
          </p15:clr>
        </p15:guide>
        <p15:guide id="12" pos="8192">
          <p15:clr>
            <a:srgbClr val="5ACBF0"/>
          </p15:clr>
        </p15:guide>
        <p15:guide id="13" pos="1664">
          <p15:clr>
            <a:srgbClr val="5ACBF0"/>
          </p15:clr>
        </p15:guide>
        <p15:guide id="14" pos="2048">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36.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7.xml"/><Relationship Id="rId7" Type="http://schemas.openxmlformats.org/officeDocument/2006/relationships/image" Target="../media/image46.svg"/><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1.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58.png"/><Relationship Id="rId2" Type="http://schemas.openxmlformats.org/officeDocument/2006/relationships/slideLayout" Target="../slideLayouts/slideLayout6.xml"/><Relationship Id="rId1" Type="http://schemas.openxmlformats.org/officeDocument/2006/relationships/tags" Target="../tags/tag4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4.xml"/><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4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t" anchorCtr="0">
            <a:noAutofit/>
          </a:bodyPr>
          <a:lstStyle/>
          <a:p>
            <a:pPr marL="228600" lvl="0" indent="0" algn="ctr" rtl="0">
              <a:lnSpc>
                <a:spcPct val="114000"/>
              </a:lnSpc>
              <a:spcBef>
                <a:spcPts val="1000"/>
              </a:spcBef>
              <a:spcAft>
                <a:spcPts val="0"/>
              </a:spcAft>
              <a:buClr>
                <a:srgbClr val="404040"/>
              </a:buClr>
              <a:buSzPts val="2800"/>
              <a:buFont typeface="Arial"/>
              <a:buNone/>
            </a:pPr>
            <a:r>
              <a:rPr lang="en-US" dirty="0"/>
              <a:t>Machine Learning</a:t>
            </a:r>
            <a:endParaRPr dirty="0"/>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4"/>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dirty="0">
                <a:solidFill>
                  <a:srgbClr val="3F3F3F"/>
                </a:solidFill>
                <a:latin typeface="Open Sans"/>
                <a:ea typeface="Open Sans"/>
                <a:cs typeface="Open Sans"/>
                <a:sym typeface="Open Sans"/>
              </a:rPr>
              <a:t>Applications of </a:t>
            </a:r>
            <a:r>
              <a:rPr lang="en-US" sz="2800" b="1" i="0" u="none" strike="noStrike" cap="none" dirty="0">
                <a:solidFill>
                  <a:srgbClr val="3F3F3F"/>
                </a:solidFill>
                <a:latin typeface="Open Sans"/>
                <a:ea typeface="Open Sans"/>
                <a:cs typeface="Open Sans"/>
                <a:sym typeface="Open Sans"/>
              </a:rPr>
              <a:t>Machine Learning</a:t>
            </a:r>
            <a:endParaRPr dirty="0"/>
          </a:p>
        </p:txBody>
      </p:sp>
      <p:sp>
        <p:nvSpPr>
          <p:cNvPr id="327" name="Google Shape;327;p14"/>
          <p:cNvSpPr/>
          <p:nvPr/>
        </p:nvSpPr>
        <p:spPr>
          <a:xfrm>
            <a:off x="1270000" y="1358957"/>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There are many applications for machine learning, including the following:</a:t>
            </a:r>
            <a:endParaRPr lang="en-US" dirty="0"/>
          </a:p>
        </p:txBody>
      </p:sp>
      <p:sp>
        <p:nvSpPr>
          <p:cNvPr id="334" name="Google Shape;334;p14"/>
          <p:cNvSpPr txBox="1"/>
          <p:nvPr/>
        </p:nvSpPr>
        <p:spPr>
          <a:xfrm>
            <a:off x="6514604" y="2781091"/>
            <a:ext cx="3178036" cy="639576"/>
          </a:xfrm>
          <a:prstGeom prst="rect">
            <a:avLst/>
          </a:prstGeom>
          <a:noFill/>
          <a:ln>
            <a:noFill/>
          </a:ln>
        </p:spPr>
        <p:txBody>
          <a:bodyPr spcFirstLastPara="1" wrap="square" lIns="90000" tIns="46800" rIns="90000" bIns="46800" anchor="ctr" anchorCtr="0">
            <a:noAutofit/>
          </a:bodyPr>
          <a:lstStyle/>
          <a:p>
            <a:pPr marL="0" marR="0" lvl="0" indent="0" algn="ctr" rtl="0">
              <a:lnSpc>
                <a:spcPct val="107000"/>
              </a:lnSpc>
              <a:spcBef>
                <a:spcPts val="0"/>
              </a:spcBef>
              <a:spcAft>
                <a:spcPts val="0"/>
              </a:spcAft>
              <a:buNone/>
            </a:pPr>
            <a:endParaRPr lang="en-US" dirty="0"/>
          </a:p>
        </p:txBody>
      </p:sp>
      <p:sp>
        <p:nvSpPr>
          <p:cNvPr id="336" name="Google Shape;336;p14"/>
          <p:cNvSpPr txBox="1"/>
          <p:nvPr/>
        </p:nvSpPr>
        <p:spPr>
          <a:xfrm>
            <a:off x="2912721" y="6125764"/>
            <a:ext cx="3565938" cy="831673"/>
          </a:xfrm>
          <a:prstGeom prst="rect">
            <a:avLst/>
          </a:prstGeom>
          <a:noFill/>
          <a:ln>
            <a:noFill/>
          </a:ln>
        </p:spPr>
        <p:txBody>
          <a:bodyPr spcFirstLastPara="1" wrap="square" lIns="90000" tIns="46800" rIns="90000" bIns="46800" anchor="b" anchorCtr="0">
            <a:noAutofit/>
          </a:bodyPr>
          <a:lstStyle/>
          <a:p>
            <a:pPr marL="0" marR="0" lvl="0" indent="0" algn="ctr" rtl="0">
              <a:spcBef>
                <a:spcPts val="0"/>
              </a:spcBef>
              <a:spcAft>
                <a:spcPts val="0"/>
              </a:spcAft>
              <a:buNone/>
            </a:pPr>
            <a:endParaRPr lang="en-US" dirty="0"/>
          </a:p>
        </p:txBody>
      </p:sp>
      <p:sp>
        <p:nvSpPr>
          <p:cNvPr id="337" name="Google Shape;337;p14"/>
          <p:cNvSpPr txBox="1"/>
          <p:nvPr/>
        </p:nvSpPr>
        <p:spPr>
          <a:xfrm>
            <a:off x="3208425" y="4108791"/>
            <a:ext cx="3160416" cy="1041920"/>
          </a:xfrm>
          <a:prstGeom prst="rect">
            <a:avLst/>
          </a:prstGeom>
          <a:noFill/>
          <a:ln>
            <a:noFill/>
          </a:ln>
        </p:spPr>
        <p:txBody>
          <a:bodyPr spcFirstLastPara="1" wrap="square" lIns="90000" tIns="46800" rIns="90000" bIns="46800" anchor="ctr" anchorCtr="0">
            <a:noAutofit/>
          </a:bodyPr>
          <a:lstStyle/>
          <a:p>
            <a:pPr marL="0" marR="0" lvl="0" indent="0" algn="ctr" rtl="0">
              <a:spcBef>
                <a:spcPts val="0"/>
              </a:spcBef>
              <a:spcAft>
                <a:spcPts val="0"/>
              </a:spcAft>
              <a:buNone/>
            </a:pPr>
            <a:endParaRPr lang="en-US" sz="2200" b="0" i="0" u="none" strike="noStrike" cap="none" dirty="0">
              <a:solidFill>
                <a:srgbClr val="3F3F3F"/>
              </a:solidFill>
              <a:latin typeface="Open Sans"/>
              <a:ea typeface="Open Sans"/>
              <a:cs typeface="Open Sans"/>
              <a:sym typeface="Open Sans"/>
            </a:endParaRPr>
          </a:p>
        </p:txBody>
      </p:sp>
      <p:sp>
        <p:nvSpPr>
          <p:cNvPr id="338" name="Google Shape;338;p14"/>
          <p:cNvSpPr txBox="1"/>
          <p:nvPr/>
        </p:nvSpPr>
        <p:spPr>
          <a:xfrm>
            <a:off x="9812743" y="4237030"/>
            <a:ext cx="3609386" cy="785442"/>
          </a:xfrm>
          <a:prstGeom prst="rect">
            <a:avLst/>
          </a:prstGeom>
          <a:noFill/>
          <a:ln>
            <a:noFill/>
          </a:ln>
        </p:spPr>
        <p:txBody>
          <a:bodyPr spcFirstLastPara="1" wrap="square" lIns="90000" tIns="46800" rIns="90000" bIns="46800" anchor="ctr" anchorCtr="0">
            <a:noAutofit/>
          </a:bodyPr>
          <a:lstStyle/>
          <a:p>
            <a:pPr marL="0" marR="0" lvl="0" indent="0" algn="ctr" rtl="0">
              <a:spcBef>
                <a:spcPts val="0"/>
              </a:spcBef>
              <a:spcAft>
                <a:spcPts val="0"/>
              </a:spcAft>
              <a:buNone/>
            </a:pPr>
            <a:endParaRPr lang="en-US" dirty="0"/>
          </a:p>
        </p:txBody>
      </p:sp>
      <p:sp>
        <p:nvSpPr>
          <p:cNvPr id="3" name="Brandline_LVC">
            <a:extLst>
              <a:ext uri="{FF2B5EF4-FFF2-40B4-BE49-F238E27FC236}">
                <a16:creationId xmlns:a16="http://schemas.microsoft.com/office/drawing/2014/main" id="{737DC0EB-82A1-8A92-B761-C968939EC215}"/>
              </a:ext>
            </a:extLst>
          </p:cNvPr>
          <p:cNvSpPr/>
          <p:nvPr/>
        </p:nvSpPr>
        <p:spPr>
          <a:xfrm>
            <a:off x="4432300" y="816352"/>
            <a:ext cx="7395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aphic 2">
            <a:extLst>
              <a:ext uri="{FF2B5EF4-FFF2-40B4-BE49-F238E27FC236}">
                <a16:creationId xmlns:a16="http://schemas.microsoft.com/office/drawing/2014/main" id="{E05777A7-C513-EFAA-C33D-A6EDF3DA474B}"/>
              </a:ext>
            </a:extLst>
          </p:cNvPr>
          <p:cNvGrpSpPr/>
          <p:nvPr/>
        </p:nvGrpSpPr>
        <p:grpSpPr>
          <a:xfrm>
            <a:off x="7383434" y="5044534"/>
            <a:ext cx="1487129" cy="432327"/>
            <a:chOff x="7383434" y="4594016"/>
            <a:chExt cx="1487129" cy="432327"/>
          </a:xfrm>
          <a:solidFill>
            <a:srgbClr val="FFFFFF"/>
          </a:solidFill>
        </p:grpSpPr>
        <p:sp>
          <p:nvSpPr>
            <p:cNvPr id="5" name="Freeform: Shape 4">
              <a:extLst>
                <a:ext uri="{FF2B5EF4-FFF2-40B4-BE49-F238E27FC236}">
                  <a16:creationId xmlns:a16="http://schemas.microsoft.com/office/drawing/2014/main" id="{C21FC978-503E-AA09-77AD-9D146B847AA1}"/>
                </a:ext>
              </a:extLst>
            </p:cNvPr>
            <p:cNvSpPr/>
            <p:nvPr/>
          </p:nvSpPr>
          <p:spPr>
            <a:xfrm>
              <a:off x="7383434" y="4596018"/>
              <a:ext cx="96072" cy="430325"/>
            </a:xfrm>
            <a:custGeom>
              <a:avLst/>
              <a:gdLst>
                <a:gd name="connsiteX0" fmla="*/ 0 w 96072"/>
                <a:gd name="connsiteY0" fmla="*/ 0 h 430325"/>
                <a:gd name="connsiteX1" fmla="*/ 96073 w 96072"/>
                <a:gd name="connsiteY1" fmla="*/ 0 h 430325"/>
                <a:gd name="connsiteX2" fmla="*/ 96073 w 96072"/>
                <a:gd name="connsiteY2" fmla="*/ 430326 h 430325"/>
                <a:gd name="connsiteX3" fmla="*/ 0 w 96072"/>
                <a:gd name="connsiteY3" fmla="*/ 430326 h 430325"/>
                <a:gd name="connsiteX4" fmla="*/ 0 w 96072"/>
                <a:gd name="connsiteY4" fmla="*/ 0 h 430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430325">
                  <a:moveTo>
                    <a:pt x="0" y="0"/>
                  </a:moveTo>
                  <a:lnTo>
                    <a:pt x="96073" y="0"/>
                  </a:lnTo>
                  <a:lnTo>
                    <a:pt x="96073" y="430326"/>
                  </a:lnTo>
                  <a:lnTo>
                    <a:pt x="0" y="430326"/>
                  </a:lnTo>
                  <a:lnTo>
                    <a:pt x="0" y="0"/>
                  </a:lnTo>
                  <a:close/>
                </a:path>
              </a:pathLst>
            </a:custGeom>
            <a:solidFill>
              <a:srgbClr val="FFFFFF"/>
            </a:solid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6" name="Freeform: Shape 5">
              <a:extLst>
                <a:ext uri="{FF2B5EF4-FFF2-40B4-BE49-F238E27FC236}">
                  <a16:creationId xmlns:a16="http://schemas.microsoft.com/office/drawing/2014/main" id="{138F124B-902B-0923-2E7A-C7E24CCDB90F}"/>
                </a:ext>
              </a:extLst>
            </p:cNvPr>
            <p:cNvSpPr/>
            <p:nvPr/>
          </p:nvSpPr>
          <p:spPr>
            <a:xfrm>
              <a:off x="7583586" y="4594016"/>
              <a:ext cx="392298" cy="430325"/>
            </a:xfrm>
            <a:custGeom>
              <a:avLst/>
              <a:gdLst>
                <a:gd name="connsiteX0" fmla="*/ 330251 w 392298"/>
                <a:gd name="connsiteY0" fmla="*/ 58044 h 430325"/>
                <a:gd name="connsiteX1" fmla="*/ 392299 w 392298"/>
                <a:gd name="connsiteY1" fmla="*/ 214162 h 430325"/>
                <a:gd name="connsiteX2" fmla="*/ 332252 w 392298"/>
                <a:gd name="connsiteY2" fmla="*/ 372281 h 430325"/>
                <a:gd name="connsiteX3" fmla="*/ 148113 w 392298"/>
                <a:gd name="connsiteY3" fmla="*/ 430326 h 430325"/>
                <a:gd name="connsiteX4" fmla="*/ 0 w 392298"/>
                <a:gd name="connsiteY4" fmla="*/ 430326 h 430325"/>
                <a:gd name="connsiteX5" fmla="*/ 0 w 392298"/>
                <a:gd name="connsiteY5" fmla="*/ 0 h 430325"/>
                <a:gd name="connsiteX6" fmla="*/ 152116 w 392298"/>
                <a:gd name="connsiteY6" fmla="*/ 0 h 430325"/>
                <a:gd name="connsiteX7" fmla="*/ 330251 w 392298"/>
                <a:gd name="connsiteY7" fmla="*/ 58044 h 430325"/>
                <a:gd name="connsiteX8" fmla="*/ 260198 w 392298"/>
                <a:gd name="connsiteY8" fmla="*/ 314238 h 430325"/>
                <a:gd name="connsiteX9" fmla="*/ 296225 w 392298"/>
                <a:gd name="connsiteY9" fmla="*/ 218165 h 430325"/>
                <a:gd name="connsiteX10" fmla="*/ 260198 w 392298"/>
                <a:gd name="connsiteY10" fmla="*/ 120091 h 430325"/>
                <a:gd name="connsiteX11" fmla="*/ 152116 w 392298"/>
                <a:gd name="connsiteY11" fmla="*/ 86065 h 430325"/>
                <a:gd name="connsiteX12" fmla="*/ 98075 w 392298"/>
                <a:gd name="connsiteY12" fmla="*/ 86065 h 430325"/>
                <a:gd name="connsiteX13" fmla="*/ 98075 w 392298"/>
                <a:gd name="connsiteY13" fmla="*/ 348263 h 430325"/>
                <a:gd name="connsiteX14" fmla="*/ 160122 w 392298"/>
                <a:gd name="connsiteY14" fmla="*/ 348263 h 430325"/>
                <a:gd name="connsiteX15" fmla="*/ 260198 w 392298"/>
                <a:gd name="connsiteY15" fmla="*/ 314238 h 43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2298" h="430325">
                  <a:moveTo>
                    <a:pt x="330251" y="58044"/>
                  </a:moveTo>
                  <a:cubicBezTo>
                    <a:pt x="372283" y="96073"/>
                    <a:pt x="392299" y="148112"/>
                    <a:pt x="392299" y="214162"/>
                  </a:cubicBezTo>
                  <a:cubicBezTo>
                    <a:pt x="392299" y="280212"/>
                    <a:pt x="372283" y="334253"/>
                    <a:pt x="332252" y="372281"/>
                  </a:cubicBezTo>
                  <a:cubicBezTo>
                    <a:pt x="292223" y="412312"/>
                    <a:pt x="232176" y="430326"/>
                    <a:pt x="148113" y="430326"/>
                  </a:cubicBezTo>
                  <a:lnTo>
                    <a:pt x="0" y="430326"/>
                  </a:lnTo>
                  <a:lnTo>
                    <a:pt x="0" y="0"/>
                  </a:lnTo>
                  <a:lnTo>
                    <a:pt x="152116" y="0"/>
                  </a:lnTo>
                  <a:cubicBezTo>
                    <a:pt x="230175" y="2002"/>
                    <a:pt x="290221" y="20015"/>
                    <a:pt x="330251" y="58044"/>
                  </a:cubicBezTo>
                  <a:close/>
                  <a:moveTo>
                    <a:pt x="260198" y="314238"/>
                  </a:moveTo>
                  <a:cubicBezTo>
                    <a:pt x="284216" y="292221"/>
                    <a:pt x="296225" y="260197"/>
                    <a:pt x="296225" y="218165"/>
                  </a:cubicBezTo>
                  <a:cubicBezTo>
                    <a:pt x="296225" y="176133"/>
                    <a:pt x="284216" y="144109"/>
                    <a:pt x="260198" y="120091"/>
                  </a:cubicBezTo>
                  <a:cubicBezTo>
                    <a:pt x="236179" y="98074"/>
                    <a:pt x="200152" y="86065"/>
                    <a:pt x="152116" y="86065"/>
                  </a:cubicBezTo>
                  <a:lnTo>
                    <a:pt x="98075" y="86065"/>
                  </a:lnTo>
                  <a:lnTo>
                    <a:pt x="98075" y="348263"/>
                  </a:lnTo>
                  <a:lnTo>
                    <a:pt x="160122" y="348263"/>
                  </a:lnTo>
                  <a:cubicBezTo>
                    <a:pt x="202154" y="346262"/>
                    <a:pt x="236179" y="336254"/>
                    <a:pt x="260198" y="314238"/>
                  </a:cubicBezTo>
                  <a:close/>
                </a:path>
              </a:pathLst>
            </a:custGeom>
            <a:solidFill>
              <a:srgbClr val="FFFFFF"/>
            </a:solid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7" name="Freeform: Shape 6">
              <a:extLst>
                <a:ext uri="{FF2B5EF4-FFF2-40B4-BE49-F238E27FC236}">
                  <a16:creationId xmlns:a16="http://schemas.microsoft.com/office/drawing/2014/main" id="{3EB4948A-05E1-1996-4AC3-CA389BA365CE}"/>
                </a:ext>
              </a:extLst>
            </p:cNvPr>
            <p:cNvSpPr/>
            <p:nvPr/>
          </p:nvSpPr>
          <p:spPr>
            <a:xfrm>
              <a:off x="8059948" y="4596018"/>
              <a:ext cx="318241" cy="430325"/>
            </a:xfrm>
            <a:custGeom>
              <a:avLst/>
              <a:gdLst>
                <a:gd name="connsiteX0" fmla="*/ 310235 w 318241"/>
                <a:gd name="connsiteY0" fmla="*/ 0 h 430325"/>
                <a:gd name="connsiteX1" fmla="*/ 310235 w 318241"/>
                <a:gd name="connsiteY1" fmla="*/ 86065 h 430325"/>
                <a:gd name="connsiteX2" fmla="*/ 96073 w 318241"/>
                <a:gd name="connsiteY2" fmla="*/ 86065 h 430325"/>
                <a:gd name="connsiteX3" fmla="*/ 96073 w 318241"/>
                <a:gd name="connsiteY3" fmla="*/ 174132 h 430325"/>
                <a:gd name="connsiteX4" fmla="*/ 288219 w 318241"/>
                <a:gd name="connsiteY4" fmla="*/ 174132 h 430325"/>
                <a:gd name="connsiteX5" fmla="*/ 288219 w 318241"/>
                <a:gd name="connsiteY5" fmla="*/ 256194 h 430325"/>
                <a:gd name="connsiteX6" fmla="*/ 96073 w 318241"/>
                <a:gd name="connsiteY6" fmla="*/ 256194 h 430325"/>
                <a:gd name="connsiteX7" fmla="*/ 96073 w 318241"/>
                <a:gd name="connsiteY7" fmla="*/ 346262 h 430325"/>
                <a:gd name="connsiteX8" fmla="*/ 318242 w 318241"/>
                <a:gd name="connsiteY8" fmla="*/ 346262 h 430325"/>
                <a:gd name="connsiteX9" fmla="*/ 318242 w 318241"/>
                <a:gd name="connsiteY9" fmla="*/ 430326 h 430325"/>
                <a:gd name="connsiteX10" fmla="*/ 0 w 318241"/>
                <a:gd name="connsiteY10" fmla="*/ 430326 h 430325"/>
                <a:gd name="connsiteX11" fmla="*/ 0 w 318241"/>
                <a:gd name="connsiteY11" fmla="*/ 0 h 430325"/>
                <a:gd name="connsiteX12" fmla="*/ 310235 w 318241"/>
                <a:gd name="connsiteY12" fmla="*/ 0 h 43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41" h="430325">
                  <a:moveTo>
                    <a:pt x="310235" y="0"/>
                  </a:moveTo>
                  <a:lnTo>
                    <a:pt x="310235" y="86065"/>
                  </a:lnTo>
                  <a:lnTo>
                    <a:pt x="96073" y="86065"/>
                  </a:lnTo>
                  <a:lnTo>
                    <a:pt x="96073" y="174132"/>
                  </a:lnTo>
                  <a:lnTo>
                    <a:pt x="288219" y="174132"/>
                  </a:lnTo>
                  <a:lnTo>
                    <a:pt x="288219" y="256194"/>
                  </a:lnTo>
                  <a:lnTo>
                    <a:pt x="96073" y="256194"/>
                  </a:lnTo>
                  <a:lnTo>
                    <a:pt x="96073" y="346262"/>
                  </a:lnTo>
                  <a:lnTo>
                    <a:pt x="318242" y="346262"/>
                  </a:lnTo>
                  <a:lnTo>
                    <a:pt x="318242" y="430326"/>
                  </a:lnTo>
                  <a:lnTo>
                    <a:pt x="0" y="430326"/>
                  </a:lnTo>
                  <a:lnTo>
                    <a:pt x="0" y="0"/>
                  </a:lnTo>
                  <a:lnTo>
                    <a:pt x="310235" y="0"/>
                  </a:lnTo>
                  <a:close/>
                </a:path>
              </a:pathLst>
            </a:custGeom>
            <a:solidFill>
              <a:srgbClr val="FFFFFF"/>
            </a:solid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8" name="Freeform: Shape 7">
              <a:extLst>
                <a:ext uri="{FF2B5EF4-FFF2-40B4-BE49-F238E27FC236}">
                  <a16:creationId xmlns:a16="http://schemas.microsoft.com/office/drawing/2014/main" id="{52C184A7-F9B8-6FE2-B5E0-6770572C9858}"/>
                </a:ext>
              </a:extLst>
            </p:cNvPr>
            <p:cNvSpPr/>
            <p:nvPr/>
          </p:nvSpPr>
          <p:spPr>
            <a:xfrm>
              <a:off x="8406211" y="4594016"/>
              <a:ext cx="464352" cy="432327"/>
            </a:xfrm>
            <a:custGeom>
              <a:avLst/>
              <a:gdLst>
                <a:gd name="connsiteX0" fmla="*/ 362275 w 464352"/>
                <a:gd name="connsiteY0" fmla="*/ 432327 h 432327"/>
                <a:gd name="connsiteX1" fmla="*/ 322245 w 464352"/>
                <a:gd name="connsiteY1" fmla="*/ 338256 h 432327"/>
                <a:gd name="connsiteX2" fmla="*/ 142108 w 464352"/>
                <a:gd name="connsiteY2" fmla="*/ 338256 h 432327"/>
                <a:gd name="connsiteX3" fmla="*/ 102078 w 464352"/>
                <a:gd name="connsiteY3" fmla="*/ 430326 h 432327"/>
                <a:gd name="connsiteX4" fmla="*/ 0 w 464352"/>
                <a:gd name="connsiteY4" fmla="*/ 430326 h 432327"/>
                <a:gd name="connsiteX5" fmla="*/ 186141 w 464352"/>
                <a:gd name="connsiteY5" fmla="*/ 0 h 432327"/>
                <a:gd name="connsiteX6" fmla="*/ 278211 w 464352"/>
                <a:gd name="connsiteY6" fmla="*/ 0 h 432327"/>
                <a:gd name="connsiteX7" fmla="*/ 464353 w 464352"/>
                <a:gd name="connsiteY7" fmla="*/ 430326 h 432327"/>
                <a:gd name="connsiteX8" fmla="*/ 362275 w 464352"/>
                <a:gd name="connsiteY8" fmla="*/ 430326 h 432327"/>
                <a:gd name="connsiteX9" fmla="*/ 232176 w 464352"/>
                <a:gd name="connsiteY9" fmla="*/ 130098 h 432327"/>
                <a:gd name="connsiteX10" fmla="*/ 178135 w 464352"/>
                <a:gd name="connsiteY10" fmla="*/ 256194 h 432327"/>
                <a:gd name="connsiteX11" fmla="*/ 286217 w 464352"/>
                <a:gd name="connsiteY11" fmla="*/ 256194 h 432327"/>
                <a:gd name="connsiteX12" fmla="*/ 232176 w 464352"/>
                <a:gd name="connsiteY12" fmla="*/ 130098 h 43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4352" h="432327">
                  <a:moveTo>
                    <a:pt x="362275" y="432327"/>
                  </a:moveTo>
                  <a:lnTo>
                    <a:pt x="322245" y="338256"/>
                  </a:lnTo>
                  <a:lnTo>
                    <a:pt x="142108" y="338256"/>
                  </a:lnTo>
                  <a:lnTo>
                    <a:pt x="102078" y="430326"/>
                  </a:lnTo>
                  <a:lnTo>
                    <a:pt x="0" y="430326"/>
                  </a:lnTo>
                  <a:lnTo>
                    <a:pt x="186141" y="0"/>
                  </a:lnTo>
                  <a:lnTo>
                    <a:pt x="278211" y="0"/>
                  </a:lnTo>
                  <a:lnTo>
                    <a:pt x="464353" y="430326"/>
                  </a:lnTo>
                  <a:lnTo>
                    <a:pt x="362275" y="430326"/>
                  </a:lnTo>
                  <a:close/>
                  <a:moveTo>
                    <a:pt x="232176" y="130098"/>
                  </a:moveTo>
                  <a:lnTo>
                    <a:pt x="178135" y="256194"/>
                  </a:lnTo>
                  <a:lnTo>
                    <a:pt x="286217" y="256194"/>
                  </a:lnTo>
                  <a:lnTo>
                    <a:pt x="232176" y="130098"/>
                  </a:lnTo>
                  <a:close/>
                </a:path>
              </a:pathLst>
            </a:custGeom>
            <a:solidFill>
              <a:srgbClr val="FFFFFF"/>
            </a:solidFill>
            <a:ln w="200025" cap="flat">
              <a:noFill/>
              <a:prstDash val="solid"/>
              <a:miter/>
            </a:ln>
          </p:spPr>
          <p:txBody>
            <a:bodyPr rtlCol="0" anchor="ctr"/>
            <a:lstStyle/>
            <a:p>
              <a:endParaRPr lang="en-IN" sz="2200" dirty="0">
                <a:solidFill>
                  <a:schemeClr val="tx1">
                    <a:lumMod val="75000"/>
                    <a:lumOff val="25000"/>
                  </a:schemeClr>
                </a:solidFill>
              </a:endParaRPr>
            </a:p>
          </p:txBody>
        </p:sp>
      </p:grpSp>
      <p:sp>
        <p:nvSpPr>
          <p:cNvPr id="9" name="Text_Box">
            <a:extLst>
              <a:ext uri="{FF2B5EF4-FFF2-40B4-BE49-F238E27FC236}">
                <a16:creationId xmlns:a16="http://schemas.microsoft.com/office/drawing/2014/main" id="{5984AAA1-9A58-AEBA-8FAB-9599AF9D91EB}"/>
              </a:ext>
            </a:extLst>
          </p:cNvPr>
          <p:cNvSpPr/>
          <p:nvPr/>
        </p:nvSpPr>
        <p:spPr>
          <a:xfrm>
            <a:off x="10672030" y="4363966"/>
            <a:ext cx="2129569" cy="37634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dirty="0">
                <a:solidFill>
                  <a:srgbClr val="3F3F3F"/>
                </a:solidFill>
                <a:latin typeface="Open Sans"/>
                <a:ea typeface="Open Sans"/>
                <a:cs typeface="Open Sans"/>
                <a:sym typeface="Open Sans"/>
              </a:rPr>
              <a:t>Social media analysis</a:t>
            </a:r>
            <a:endParaRPr lang="en-US" sz="2400" dirty="0"/>
          </a:p>
        </p:txBody>
      </p:sp>
      <p:sp>
        <p:nvSpPr>
          <p:cNvPr id="10" name="Text_Box">
            <a:extLst>
              <a:ext uri="{FF2B5EF4-FFF2-40B4-BE49-F238E27FC236}">
                <a16:creationId xmlns:a16="http://schemas.microsoft.com/office/drawing/2014/main" id="{2EFE51C4-85E9-09FD-F34C-C51822B9A500}"/>
              </a:ext>
            </a:extLst>
          </p:cNvPr>
          <p:cNvSpPr/>
          <p:nvPr/>
        </p:nvSpPr>
        <p:spPr>
          <a:xfrm>
            <a:off x="8731328" y="7648218"/>
            <a:ext cx="2552757" cy="78544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dirty="0">
                <a:solidFill>
                  <a:srgbClr val="3F3F3F"/>
                </a:solidFill>
                <a:latin typeface="Open Sans"/>
                <a:ea typeface="Open Sans"/>
                <a:cs typeface="Open Sans"/>
                <a:sym typeface="Open Sans"/>
              </a:rPr>
              <a:t>Customer service chatbots</a:t>
            </a:r>
          </a:p>
        </p:txBody>
      </p:sp>
      <p:sp>
        <p:nvSpPr>
          <p:cNvPr id="11" name="Text_Box">
            <a:extLst>
              <a:ext uri="{FF2B5EF4-FFF2-40B4-BE49-F238E27FC236}">
                <a16:creationId xmlns:a16="http://schemas.microsoft.com/office/drawing/2014/main" id="{31F90EAD-6CC4-053E-0111-5F261C554960}"/>
              </a:ext>
            </a:extLst>
          </p:cNvPr>
          <p:cNvSpPr/>
          <p:nvPr/>
        </p:nvSpPr>
        <p:spPr>
          <a:xfrm>
            <a:off x="7461130" y="2203882"/>
            <a:ext cx="1302378" cy="426446"/>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7000"/>
              </a:lnSpc>
            </a:pPr>
            <a:r>
              <a:rPr lang="en-US" sz="2200" dirty="0">
                <a:solidFill>
                  <a:srgbClr val="3F3F3F"/>
                </a:solidFill>
                <a:latin typeface="Open Sans"/>
                <a:ea typeface="Open Sans"/>
                <a:cs typeface="Open Sans"/>
                <a:sym typeface="Open Sans"/>
              </a:rPr>
              <a:t>Spam filtering</a:t>
            </a:r>
            <a:endParaRPr lang="en-US" sz="2400" dirty="0"/>
          </a:p>
        </p:txBody>
      </p:sp>
      <p:sp>
        <p:nvSpPr>
          <p:cNvPr id="12" name="Text_Box">
            <a:extLst>
              <a:ext uri="{FF2B5EF4-FFF2-40B4-BE49-F238E27FC236}">
                <a16:creationId xmlns:a16="http://schemas.microsoft.com/office/drawing/2014/main" id="{9D267ACA-3C92-F3CF-518E-66C097330E75}"/>
              </a:ext>
            </a:extLst>
          </p:cNvPr>
          <p:cNvSpPr/>
          <p:nvPr/>
        </p:nvSpPr>
        <p:spPr>
          <a:xfrm>
            <a:off x="3355552" y="4157316"/>
            <a:ext cx="2114751" cy="79826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dirty="0">
                <a:solidFill>
                  <a:srgbClr val="3F3F3F"/>
                </a:solidFill>
                <a:latin typeface="Open Sans"/>
                <a:ea typeface="Open Sans"/>
                <a:cs typeface="Open Sans"/>
                <a:sym typeface="Open Sans"/>
              </a:rPr>
              <a:t>Sentiment analysis</a:t>
            </a:r>
          </a:p>
        </p:txBody>
      </p:sp>
      <p:sp>
        <p:nvSpPr>
          <p:cNvPr id="13" name="Text_Box">
            <a:extLst>
              <a:ext uri="{FF2B5EF4-FFF2-40B4-BE49-F238E27FC236}">
                <a16:creationId xmlns:a16="http://schemas.microsoft.com/office/drawing/2014/main" id="{F5F64013-AFC9-30D1-9703-90A0645E96DF}"/>
              </a:ext>
            </a:extLst>
          </p:cNvPr>
          <p:cNvSpPr/>
          <p:nvPr/>
        </p:nvSpPr>
        <p:spPr>
          <a:xfrm>
            <a:off x="3838315" y="7645448"/>
            <a:ext cx="3565938" cy="901439"/>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dirty="0">
                <a:solidFill>
                  <a:srgbClr val="3F3F3F"/>
                </a:solidFill>
                <a:latin typeface="Open Sans"/>
                <a:ea typeface="Open Sans"/>
                <a:cs typeface="Open Sans"/>
                <a:sym typeface="Open Sans"/>
              </a:rPr>
              <a:t>Online recommendation systems</a:t>
            </a:r>
            <a:endParaRPr lang="en-US" sz="2400" dirty="0"/>
          </a:p>
        </p:txBody>
      </p:sp>
      <p:grpSp>
        <p:nvGrpSpPr>
          <p:cNvPr id="15" name="Group 14">
            <a:extLst>
              <a:ext uri="{FF2B5EF4-FFF2-40B4-BE49-F238E27FC236}">
                <a16:creationId xmlns:a16="http://schemas.microsoft.com/office/drawing/2014/main" id="{3C0F5CF4-C339-AB96-0CAF-CAA88EF3B43A}"/>
              </a:ext>
            </a:extLst>
          </p:cNvPr>
          <p:cNvGrpSpPr/>
          <p:nvPr/>
        </p:nvGrpSpPr>
        <p:grpSpPr>
          <a:xfrm>
            <a:off x="7265431" y="2816505"/>
            <a:ext cx="1660395" cy="3212305"/>
            <a:chOff x="7182411" y="1584040"/>
            <a:chExt cx="1826434" cy="3533535"/>
          </a:xfrm>
        </p:grpSpPr>
        <p:grpSp>
          <p:nvGrpSpPr>
            <p:cNvPr id="22" name="Group 21">
              <a:extLst>
                <a:ext uri="{FF2B5EF4-FFF2-40B4-BE49-F238E27FC236}">
                  <a16:creationId xmlns:a16="http://schemas.microsoft.com/office/drawing/2014/main" id="{24D4FA11-0716-0183-4CE6-8C9ED1F34DD0}"/>
                </a:ext>
              </a:extLst>
            </p:cNvPr>
            <p:cNvGrpSpPr/>
            <p:nvPr/>
          </p:nvGrpSpPr>
          <p:grpSpPr>
            <a:xfrm>
              <a:off x="7198600" y="1584040"/>
              <a:ext cx="1810245" cy="1767674"/>
              <a:chOff x="7198600" y="1797400"/>
              <a:chExt cx="1810245" cy="1767674"/>
            </a:xfrm>
          </p:grpSpPr>
          <p:sp>
            <p:nvSpPr>
              <p:cNvPr id="24" name="Freeform: Shape 23">
                <a:extLst>
                  <a:ext uri="{FF2B5EF4-FFF2-40B4-BE49-F238E27FC236}">
                    <a16:creationId xmlns:a16="http://schemas.microsoft.com/office/drawing/2014/main" id="{81ED5364-9B5B-CAAA-057C-9EDC4CE14C49}"/>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solidFill>
                <a:srgbClr val="F4AF80"/>
              </a:solid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25" name="Freeform: Shape 24">
                <a:extLst>
                  <a:ext uri="{FF2B5EF4-FFF2-40B4-BE49-F238E27FC236}">
                    <a16:creationId xmlns:a16="http://schemas.microsoft.com/office/drawing/2014/main" id="{87B26B61-7BA7-8545-1145-5DEB673F0E27}"/>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solidFill>
                <a:srgbClr val="ED7E33"/>
              </a:solidFill>
              <a:ln w="200025" cap="flat">
                <a:noFill/>
                <a:prstDash val="solid"/>
                <a:miter/>
              </a:ln>
            </p:spPr>
            <p:txBody>
              <a:bodyPr rtlCol="0" anchor="ctr"/>
              <a:lstStyle/>
              <a:p>
                <a:endParaRPr lang="en-IN" sz="2200" dirty="0">
                  <a:solidFill>
                    <a:schemeClr val="tx1">
                      <a:lumMod val="75000"/>
                      <a:lumOff val="25000"/>
                    </a:schemeClr>
                  </a:solidFill>
                </a:endParaRPr>
              </a:p>
            </p:txBody>
          </p:sp>
        </p:grpSp>
        <p:grpSp>
          <p:nvGrpSpPr>
            <p:cNvPr id="17" name="Group 16">
              <a:extLst>
                <a:ext uri="{FF2B5EF4-FFF2-40B4-BE49-F238E27FC236}">
                  <a16:creationId xmlns:a16="http://schemas.microsoft.com/office/drawing/2014/main" id="{D6BE89ED-9DF0-EAAF-AC7D-22EB5034D79A}"/>
                </a:ext>
              </a:extLst>
            </p:cNvPr>
            <p:cNvGrpSpPr/>
            <p:nvPr/>
          </p:nvGrpSpPr>
          <p:grpSpPr>
            <a:xfrm rot="10800000">
              <a:off x="7182411" y="3349901"/>
              <a:ext cx="1810245" cy="1767674"/>
              <a:chOff x="7198600" y="1797400"/>
              <a:chExt cx="1810245" cy="1767674"/>
            </a:xfrm>
            <a:noFill/>
          </p:grpSpPr>
          <p:grpSp>
            <p:nvGrpSpPr>
              <p:cNvPr id="18" name="Group 17">
                <a:extLst>
                  <a:ext uri="{FF2B5EF4-FFF2-40B4-BE49-F238E27FC236}">
                    <a16:creationId xmlns:a16="http://schemas.microsoft.com/office/drawing/2014/main" id="{DBF403FE-9037-D310-5085-547995F2929E}"/>
                  </a:ext>
                </a:extLst>
              </p:cNvPr>
              <p:cNvGrpSpPr/>
              <p:nvPr/>
            </p:nvGrpSpPr>
            <p:grpSpPr>
              <a:xfrm>
                <a:off x="7198600" y="1797400"/>
                <a:ext cx="1810245" cy="1767674"/>
                <a:chOff x="7198600" y="1797400"/>
                <a:chExt cx="1810245" cy="1767674"/>
              </a:xfrm>
              <a:grpFill/>
            </p:grpSpPr>
            <p:sp>
              <p:nvSpPr>
                <p:cNvPr id="20" name="Freeform: Shape 19">
                  <a:extLst>
                    <a:ext uri="{FF2B5EF4-FFF2-40B4-BE49-F238E27FC236}">
                      <a16:creationId xmlns:a16="http://schemas.microsoft.com/office/drawing/2014/main" id="{28AC6A2D-C8F9-0403-17D3-3D52FD327377}"/>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21" name="Freeform: Shape 20">
                  <a:extLst>
                    <a:ext uri="{FF2B5EF4-FFF2-40B4-BE49-F238E27FC236}">
                      <a16:creationId xmlns:a16="http://schemas.microsoft.com/office/drawing/2014/main" id="{6C211B3A-7C8D-D53C-2256-0226C0FAA85D}"/>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sp>
            <p:nvSpPr>
              <p:cNvPr id="19" name="Freeform: Shape 18">
                <a:extLst>
                  <a:ext uri="{FF2B5EF4-FFF2-40B4-BE49-F238E27FC236}">
                    <a16:creationId xmlns:a16="http://schemas.microsoft.com/office/drawing/2014/main" id="{7B2FA361-9696-F423-F099-F0B98ACF414B}"/>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grpSp>
      <p:grpSp>
        <p:nvGrpSpPr>
          <p:cNvPr id="26" name="Group 25">
            <a:extLst>
              <a:ext uri="{FF2B5EF4-FFF2-40B4-BE49-F238E27FC236}">
                <a16:creationId xmlns:a16="http://schemas.microsoft.com/office/drawing/2014/main" id="{26ADB6F7-D2C1-7527-87F5-058F16084242}"/>
              </a:ext>
            </a:extLst>
          </p:cNvPr>
          <p:cNvGrpSpPr/>
          <p:nvPr/>
        </p:nvGrpSpPr>
        <p:grpSpPr>
          <a:xfrm>
            <a:off x="7392144" y="4904569"/>
            <a:ext cx="2345742" cy="2731908"/>
            <a:chOff x="7401469" y="4174436"/>
            <a:chExt cx="2580316" cy="3005099"/>
          </a:xfrm>
        </p:grpSpPr>
        <p:grpSp>
          <p:nvGrpSpPr>
            <p:cNvPr id="33" name="Group 32">
              <a:extLst>
                <a:ext uri="{FF2B5EF4-FFF2-40B4-BE49-F238E27FC236}">
                  <a16:creationId xmlns:a16="http://schemas.microsoft.com/office/drawing/2014/main" id="{61AA6C5D-D190-1215-ED5B-50D86113574C}"/>
                </a:ext>
              </a:extLst>
            </p:cNvPr>
            <p:cNvGrpSpPr/>
            <p:nvPr/>
          </p:nvGrpSpPr>
          <p:grpSpPr>
            <a:xfrm>
              <a:off x="8215911" y="5266049"/>
              <a:ext cx="1765874" cy="1913486"/>
              <a:chOff x="8215911" y="5479409"/>
              <a:chExt cx="1765874" cy="1913486"/>
            </a:xfrm>
          </p:grpSpPr>
          <p:sp>
            <p:nvSpPr>
              <p:cNvPr id="35" name="Freeform: Shape 34">
                <a:extLst>
                  <a:ext uri="{FF2B5EF4-FFF2-40B4-BE49-F238E27FC236}">
                    <a16:creationId xmlns:a16="http://schemas.microsoft.com/office/drawing/2014/main" id="{3BCEEE9D-011A-A1ED-F971-3555AB2B340F}"/>
                  </a:ext>
                </a:extLst>
              </p:cNvPr>
              <p:cNvSpPr/>
              <p:nvPr/>
            </p:nvSpPr>
            <p:spPr>
              <a:xfrm>
                <a:off x="8312139" y="5479409"/>
                <a:ext cx="1669646" cy="1913486"/>
              </a:xfrm>
              <a:custGeom>
                <a:avLst/>
                <a:gdLst>
                  <a:gd name="connsiteX0" fmla="*/ 0 w 1669646"/>
                  <a:gd name="connsiteY0" fmla="*/ 1210193 h 1913486"/>
                  <a:gd name="connsiteX1" fmla="*/ 40031 w 1669646"/>
                  <a:gd name="connsiteY1" fmla="*/ 1234211 h 1913486"/>
                  <a:gd name="connsiteX2" fmla="*/ 630479 w 1669646"/>
                  <a:gd name="connsiteY2" fmla="*/ 1524431 h 1913486"/>
                  <a:gd name="connsiteX3" fmla="*/ 1377046 w 1669646"/>
                  <a:gd name="connsiteY3" fmla="*/ 1890708 h 1913486"/>
                  <a:gd name="connsiteX4" fmla="*/ 1667267 w 1669646"/>
                  <a:gd name="connsiteY4" fmla="*/ 1680549 h 1913486"/>
                  <a:gd name="connsiteX5" fmla="*/ 1551178 w 1669646"/>
                  <a:gd name="connsiteY5" fmla="*/ 857927 h 1913486"/>
                  <a:gd name="connsiteX6" fmla="*/ 1459108 w 1669646"/>
                  <a:gd name="connsiteY6" fmla="*/ 205433 h 1913486"/>
                  <a:gd name="connsiteX7" fmla="*/ 1072815 w 1669646"/>
                  <a:gd name="connsiteY7" fmla="*/ 79338 h 1913486"/>
                  <a:gd name="connsiteX8" fmla="*/ 714543 w 1669646"/>
                  <a:gd name="connsiteY8" fmla="*/ 571710 h 1913486"/>
                  <a:gd name="connsiteX9" fmla="*/ 702534 w 1669646"/>
                  <a:gd name="connsiteY9" fmla="*/ 585720 h 1913486"/>
                  <a:gd name="connsiteX10" fmla="*/ 268204 w 1669646"/>
                  <a:gd name="connsiteY10" fmla="*/ 1164158 h 1913486"/>
                  <a:gd name="connsiteX11" fmla="*/ 0 w 1669646"/>
                  <a:gd name="connsiteY11" fmla="*/ 1210193 h 19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646" h="1913486">
                    <a:moveTo>
                      <a:pt x="0" y="1210193"/>
                    </a:moveTo>
                    <a:cubicBezTo>
                      <a:pt x="12009" y="1220201"/>
                      <a:pt x="26020" y="1228207"/>
                      <a:pt x="40031" y="1234211"/>
                    </a:cubicBezTo>
                    <a:lnTo>
                      <a:pt x="630479" y="1524431"/>
                    </a:lnTo>
                    <a:lnTo>
                      <a:pt x="1377046" y="1890708"/>
                    </a:lnTo>
                    <a:cubicBezTo>
                      <a:pt x="1529162" y="1964764"/>
                      <a:pt x="1691285" y="1848676"/>
                      <a:pt x="1667267" y="1680549"/>
                    </a:cubicBezTo>
                    <a:lnTo>
                      <a:pt x="1551178" y="857927"/>
                    </a:lnTo>
                    <a:lnTo>
                      <a:pt x="1459108" y="205433"/>
                    </a:lnTo>
                    <a:cubicBezTo>
                      <a:pt x="1431087" y="7283"/>
                      <a:pt x="1184900" y="-72778"/>
                      <a:pt x="1072815" y="79338"/>
                    </a:cubicBezTo>
                    <a:lnTo>
                      <a:pt x="714543" y="571710"/>
                    </a:lnTo>
                    <a:cubicBezTo>
                      <a:pt x="710540" y="577715"/>
                      <a:pt x="706537" y="581718"/>
                      <a:pt x="702534" y="585720"/>
                    </a:cubicBezTo>
                    <a:lnTo>
                      <a:pt x="268204" y="1164158"/>
                    </a:lnTo>
                    <a:cubicBezTo>
                      <a:pt x="202154" y="1252225"/>
                      <a:pt x="88067" y="1262233"/>
                      <a:pt x="0" y="1210193"/>
                    </a:cubicBezTo>
                    <a:close/>
                  </a:path>
                </a:pathLst>
              </a:custGeom>
              <a:solidFill>
                <a:srgbClr val="E86D63"/>
              </a:solid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36" name="Freeform: Shape 35">
                <a:extLst>
                  <a:ext uri="{FF2B5EF4-FFF2-40B4-BE49-F238E27FC236}">
                    <a16:creationId xmlns:a16="http://schemas.microsoft.com/office/drawing/2014/main" id="{C103CD8E-CC57-88EC-E175-EE8101C8EFB6}"/>
                  </a:ext>
                </a:extLst>
              </p:cNvPr>
              <p:cNvSpPr/>
              <p:nvPr/>
            </p:nvSpPr>
            <p:spPr>
              <a:xfrm>
                <a:off x="8215911" y="6065129"/>
                <a:ext cx="798761" cy="655683"/>
              </a:xfrm>
              <a:custGeom>
                <a:avLst/>
                <a:gdLst>
                  <a:gd name="connsiteX0" fmla="*/ 364431 w 798761"/>
                  <a:gd name="connsiteY0" fmla="*/ 578438 h 655683"/>
                  <a:gd name="connsiteX1" fmla="*/ 798762 w 798761"/>
                  <a:gd name="connsiteY1" fmla="*/ 0 h 655683"/>
                  <a:gd name="connsiteX2" fmla="*/ 714697 w 798761"/>
                  <a:gd name="connsiteY2" fmla="*/ 54041 h 655683"/>
                  <a:gd name="connsiteX3" fmla="*/ 134257 w 798761"/>
                  <a:gd name="connsiteY3" fmla="*/ 242183 h 655683"/>
                  <a:gd name="connsiteX4" fmla="*/ 94226 w 798761"/>
                  <a:gd name="connsiteY4" fmla="*/ 622471 h 655683"/>
                  <a:gd name="connsiteX5" fmla="*/ 364431 w 798761"/>
                  <a:gd name="connsiteY5" fmla="*/ 578438 h 6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761" h="655683">
                    <a:moveTo>
                      <a:pt x="364431" y="578438"/>
                    </a:moveTo>
                    <a:lnTo>
                      <a:pt x="798762" y="0"/>
                    </a:lnTo>
                    <a:cubicBezTo>
                      <a:pt x="776745" y="26020"/>
                      <a:pt x="746722" y="44034"/>
                      <a:pt x="714697" y="54041"/>
                    </a:cubicBezTo>
                    <a:lnTo>
                      <a:pt x="134257" y="242183"/>
                    </a:lnTo>
                    <a:cubicBezTo>
                      <a:pt x="-29868" y="296224"/>
                      <a:pt x="-43878" y="520394"/>
                      <a:pt x="94226" y="622471"/>
                    </a:cubicBezTo>
                    <a:cubicBezTo>
                      <a:pt x="184295" y="676512"/>
                      <a:pt x="298382" y="666505"/>
                      <a:pt x="364431" y="578438"/>
                    </a:cubicBezTo>
                    <a:close/>
                  </a:path>
                </a:pathLst>
              </a:custGeom>
              <a:solidFill>
                <a:srgbClr val="B3544C"/>
              </a:solidFill>
              <a:ln w="200025" cap="flat">
                <a:noFill/>
                <a:prstDash val="solid"/>
                <a:miter/>
              </a:ln>
            </p:spPr>
            <p:txBody>
              <a:bodyPr rtlCol="0" anchor="ctr"/>
              <a:lstStyle/>
              <a:p>
                <a:endParaRPr lang="en-IN" sz="2200" dirty="0">
                  <a:solidFill>
                    <a:schemeClr val="tx1">
                      <a:lumMod val="75000"/>
                      <a:lumOff val="25000"/>
                    </a:schemeClr>
                  </a:solidFill>
                </a:endParaRPr>
              </a:p>
            </p:txBody>
          </p:sp>
        </p:grpSp>
        <p:grpSp>
          <p:nvGrpSpPr>
            <p:cNvPr id="28" name="Group 27">
              <a:extLst>
                <a:ext uri="{FF2B5EF4-FFF2-40B4-BE49-F238E27FC236}">
                  <a16:creationId xmlns:a16="http://schemas.microsoft.com/office/drawing/2014/main" id="{7D1DECF2-7268-E2A4-EC40-BEC1C1C581A4}"/>
                </a:ext>
              </a:extLst>
            </p:cNvPr>
            <p:cNvGrpSpPr/>
            <p:nvPr/>
          </p:nvGrpSpPr>
          <p:grpSpPr>
            <a:xfrm rot="19439319">
              <a:off x="7401469" y="4174436"/>
              <a:ext cx="1810245" cy="1767674"/>
              <a:chOff x="7198600" y="1797400"/>
              <a:chExt cx="1810245" cy="1767674"/>
            </a:xfrm>
            <a:noFill/>
          </p:grpSpPr>
          <p:grpSp>
            <p:nvGrpSpPr>
              <p:cNvPr id="29" name="Group 28">
                <a:extLst>
                  <a:ext uri="{FF2B5EF4-FFF2-40B4-BE49-F238E27FC236}">
                    <a16:creationId xmlns:a16="http://schemas.microsoft.com/office/drawing/2014/main" id="{E38BE189-6594-FEEF-5465-AA8AA431D7B4}"/>
                  </a:ext>
                </a:extLst>
              </p:cNvPr>
              <p:cNvGrpSpPr/>
              <p:nvPr/>
            </p:nvGrpSpPr>
            <p:grpSpPr>
              <a:xfrm>
                <a:off x="7198600" y="1797400"/>
                <a:ext cx="1810245" cy="1767674"/>
                <a:chOff x="7198600" y="1797400"/>
                <a:chExt cx="1810245" cy="1767674"/>
              </a:xfrm>
              <a:grpFill/>
            </p:grpSpPr>
            <p:sp>
              <p:nvSpPr>
                <p:cNvPr id="31" name="Freeform: Shape 30">
                  <a:extLst>
                    <a:ext uri="{FF2B5EF4-FFF2-40B4-BE49-F238E27FC236}">
                      <a16:creationId xmlns:a16="http://schemas.microsoft.com/office/drawing/2014/main" id="{D994B36A-6287-6270-A618-33EE9A26D852}"/>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32" name="Freeform: Shape 31">
                  <a:extLst>
                    <a:ext uri="{FF2B5EF4-FFF2-40B4-BE49-F238E27FC236}">
                      <a16:creationId xmlns:a16="http://schemas.microsoft.com/office/drawing/2014/main" id="{30CD76DA-0028-74BE-E07E-8448D5F6932D}"/>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sp>
            <p:nvSpPr>
              <p:cNvPr id="30" name="Freeform: Shape 29">
                <a:extLst>
                  <a:ext uri="{FF2B5EF4-FFF2-40B4-BE49-F238E27FC236}">
                    <a16:creationId xmlns:a16="http://schemas.microsoft.com/office/drawing/2014/main" id="{C3B546E4-C890-C275-CBC7-456C7517FC9A}"/>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grpSp>
      <p:grpSp>
        <p:nvGrpSpPr>
          <p:cNvPr id="37" name="Group 36">
            <a:extLst>
              <a:ext uri="{FF2B5EF4-FFF2-40B4-BE49-F238E27FC236}">
                <a16:creationId xmlns:a16="http://schemas.microsoft.com/office/drawing/2014/main" id="{7A198D5D-7E39-2081-46F9-11467C42A54A}"/>
              </a:ext>
            </a:extLst>
          </p:cNvPr>
          <p:cNvGrpSpPr/>
          <p:nvPr/>
        </p:nvGrpSpPr>
        <p:grpSpPr>
          <a:xfrm>
            <a:off x="7551313" y="4173176"/>
            <a:ext cx="3099828" cy="1932710"/>
            <a:chOff x="7621410" y="3314187"/>
            <a:chExt cx="3409811" cy="2125981"/>
          </a:xfrm>
        </p:grpSpPr>
        <p:grpSp>
          <p:nvGrpSpPr>
            <p:cNvPr id="44" name="Group 43">
              <a:extLst>
                <a:ext uri="{FF2B5EF4-FFF2-40B4-BE49-F238E27FC236}">
                  <a16:creationId xmlns:a16="http://schemas.microsoft.com/office/drawing/2014/main" id="{B24506D4-4DF2-5E50-7C95-00B351F0DA4C}"/>
                </a:ext>
              </a:extLst>
            </p:cNvPr>
            <p:cNvGrpSpPr/>
            <p:nvPr/>
          </p:nvGrpSpPr>
          <p:grpSpPr>
            <a:xfrm>
              <a:off x="9117775" y="3314187"/>
              <a:ext cx="1913446" cy="1740701"/>
              <a:chOff x="9117775" y="3527547"/>
              <a:chExt cx="1913446" cy="1740701"/>
            </a:xfrm>
          </p:grpSpPr>
          <p:sp>
            <p:nvSpPr>
              <p:cNvPr id="46" name="Freeform: Shape 45">
                <a:extLst>
                  <a:ext uri="{FF2B5EF4-FFF2-40B4-BE49-F238E27FC236}">
                    <a16:creationId xmlns:a16="http://schemas.microsoft.com/office/drawing/2014/main" id="{2D64740F-DB37-2ABC-D801-64E3068CEE42}"/>
                  </a:ext>
                </a:extLst>
              </p:cNvPr>
              <p:cNvSpPr/>
              <p:nvPr/>
            </p:nvSpPr>
            <p:spPr>
              <a:xfrm>
                <a:off x="9117775" y="3527547"/>
                <a:ext cx="1913446" cy="1700949"/>
              </a:xfrm>
              <a:custGeom>
                <a:avLst/>
                <a:gdLst>
                  <a:gd name="connsiteX0" fmla="*/ 779568 w 1913446"/>
                  <a:gd name="connsiteY0" fmla="*/ 1700950 h 1700949"/>
                  <a:gd name="connsiteX1" fmla="*/ 815596 w 1913446"/>
                  <a:gd name="connsiteY1" fmla="*/ 1670927 h 1700949"/>
                  <a:gd name="connsiteX2" fmla="*/ 1273944 w 1913446"/>
                  <a:gd name="connsiteY2" fmla="*/ 1198570 h 1700949"/>
                  <a:gd name="connsiteX3" fmla="*/ 1852383 w 1913446"/>
                  <a:gd name="connsiteY3" fmla="*/ 602118 h 1700949"/>
                  <a:gd name="connsiteX4" fmla="*/ 1742300 w 1913446"/>
                  <a:gd name="connsiteY4" fmla="*/ 261861 h 1700949"/>
                  <a:gd name="connsiteX5" fmla="*/ 923678 w 1913446"/>
                  <a:gd name="connsiteY5" fmla="*/ 117752 h 1700949"/>
                  <a:gd name="connsiteX6" fmla="*/ 275185 w 1913446"/>
                  <a:gd name="connsiteY6" fmla="*/ 3665 h 1700949"/>
                  <a:gd name="connsiteX7" fmla="*/ 37005 w 1913446"/>
                  <a:gd name="connsiteY7" fmla="*/ 331914 h 1700949"/>
                  <a:gd name="connsiteX8" fmla="*/ 395276 w 1913446"/>
                  <a:gd name="connsiteY8" fmla="*/ 824286 h 1700949"/>
                  <a:gd name="connsiteX9" fmla="*/ 405284 w 1913446"/>
                  <a:gd name="connsiteY9" fmla="*/ 840298 h 1700949"/>
                  <a:gd name="connsiteX10" fmla="*/ 821600 w 1913446"/>
                  <a:gd name="connsiteY10" fmla="*/ 1432747 h 1700949"/>
                  <a:gd name="connsiteX11" fmla="*/ 779568 w 1913446"/>
                  <a:gd name="connsiteY11" fmla="*/ 1700950 h 170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3446" h="1700949">
                    <a:moveTo>
                      <a:pt x="779568" y="1700950"/>
                    </a:moveTo>
                    <a:cubicBezTo>
                      <a:pt x="791578" y="1692944"/>
                      <a:pt x="803586" y="1682936"/>
                      <a:pt x="815596" y="1670927"/>
                    </a:cubicBezTo>
                    <a:lnTo>
                      <a:pt x="1273944" y="1198570"/>
                    </a:lnTo>
                    <a:lnTo>
                      <a:pt x="1852383" y="602118"/>
                    </a:lnTo>
                    <a:cubicBezTo>
                      <a:pt x="1970473" y="480026"/>
                      <a:pt x="1908426" y="291883"/>
                      <a:pt x="1742300" y="261861"/>
                    </a:cubicBezTo>
                    <a:lnTo>
                      <a:pt x="923678" y="117752"/>
                    </a:lnTo>
                    <a:lnTo>
                      <a:pt x="275185" y="3665"/>
                    </a:lnTo>
                    <a:cubicBezTo>
                      <a:pt x="79036" y="-30360"/>
                      <a:pt x="-73079" y="179799"/>
                      <a:pt x="37005" y="331914"/>
                    </a:cubicBezTo>
                    <a:lnTo>
                      <a:pt x="395276" y="824286"/>
                    </a:lnTo>
                    <a:cubicBezTo>
                      <a:pt x="399279" y="830291"/>
                      <a:pt x="403282" y="834294"/>
                      <a:pt x="405284" y="840298"/>
                    </a:cubicBezTo>
                    <a:lnTo>
                      <a:pt x="821600" y="1432747"/>
                    </a:lnTo>
                    <a:cubicBezTo>
                      <a:pt x="883648" y="1520813"/>
                      <a:pt x="857628" y="1632898"/>
                      <a:pt x="779568" y="1700950"/>
                    </a:cubicBezTo>
                    <a:close/>
                  </a:path>
                </a:pathLst>
              </a:custGeom>
              <a:solidFill>
                <a:srgbClr val="FCD06A"/>
              </a:solid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47" name="Freeform: Shape 46">
                <a:extLst>
                  <a:ext uri="{FF2B5EF4-FFF2-40B4-BE49-F238E27FC236}">
                    <a16:creationId xmlns:a16="http://schemas.microsoft.com/office/drawing/2014/main" id="{20A004F9-30D2-28E1-2367-81DFE9BF9666}"/>
                  </a:ext>
                </a:extLst>
              </p:cNvPr>
              <p:cNvSpPr/>
              <p:nvPr/>
            </p:nvSpPr>
            <p:spPr>
              <a:xfrm>
                <a:off x="9521057" y="4365843"/>
                <a:ext cx="452412" cy="902405"/>
              </a:xfrm>
              <a:custGeom>
                <a:avLst/>
                <a:gdLst>
                  <a:gd name="connsiteX0" fmla="*/ 416317 w 452412"/>
                  <a:gd name="connsiteY0" fmla="*/ 592448 h 902405"/>
                  <a:gd name="connsiteX1" fmla="*/ 0 w 452412"/>
                  <a:gd name="connsiteY1" fmla="*/ 0 h 902405"/>
                  <a:gd name="connsiteX2" fmla="*/ 26020 w 452412"/>
                  <a:gd name="connsiteY2" fmla="*/ 96073 h 902405"/>
                  <a:gd name="connsiteX3" fmla="*/ 26020 w 452412"/>
                  <a:gd name="connsiteY3" fmla="*/ 704533 h 902405"/>
                  <a:gd name="connsiteX4" fmla="*/ 376286 w 452412"/>
                  <a:gd name="connsiteY4" fmla="*/ 858650 h 902405"/>
                  <a:gd name="connsiteX5" fmla="*/ 416317 w 452412"/>
                  <a:gd name="connsiteY5" fmla="*/ 592448 h 90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12" h="902405">
                    <a:moveTo>
                      <a:pt x="416317" y="592448"/>
                    </a:moveTo>
                    <a:lnTo>
                      <a:pt x="0" y="0"/>
                    </a:lnTo>
                    <a:cubicBezTo>
                      <a:pt x="18014" y="30023"/>
                      <a:pt x="26020" y="62047"/>
                      <a:pt x="26020" y="96073"/>
                    </a:cubicBezTo>
                    <a:lnTo>
                      <a:pt x="26020" y="704533"/>
                    </a:lnTo>
                    <a:cubicBezTo>
                      <a:pt x="26020" y="878665"/>
                      <a:pt x="234178" y="958726"/>
                      <a:pt x="376286" y="858650"/>
                    </a:cubicBezTo>
                    <a:cubicBezTo>
                      <a:pt x="454345" y="794601"/>
                      <a:pt x="480365" y="682516"/>
                      <a:pt x="416317" y="592448"/>
                    </a:cubicBezTo>
                    <a:close/>
                  </a:path>
                </a:pathLst>
              </a:custGeom>
              <a:solidFill>
                <a:srgbClr val="C7A453"/>
              </a:solidFill>
              <a:ln w="200025" cap="flat">
                <a:noFill/>
                <a:prstDash val="solid"/>
                <a:miter/>
              </a:ln>
            </p:spPr>
            <p:txBody>
              <a:bodyPr rtlCol="0" anchor="ctr"/>
              <a:lstStyle/>
              <a:p>
                <a:endParaRPr lang="en-IN" sz="2200" dirty="0">
                  <a:solidFill>
                    <a:schemeClr val="tx1">
                      <a:lumMod val="75000"/>
                      <a:lumOff val="25000"/>
                    </a:schemeClr>
                  </a:solidFill>
                </a:endParaRPr>
              </a:p>
            </p:txBody>
          </p:sp>
        </p:grpSp>
        <p:grpSp>
          <p:nvGrpSpPr>
            <p:cNvPr id="39" name="Group 38">
              <a:extLst>
                <a:ext uri="{FF2B5EF4-FFF2-40B4-BE49-F238E27FC236}">
                  <a16:creationId xmlns:a16="http://schemas.microsoft.com/office/drawing/2014/main" id="{DA6FB1BB-7B5E-CFEB-8D2D-4134DFD1B368}"/>
                </a:ext>
              </a:extLst>
            </p:cNvPr>
            <p:cNvGrpSpPr/>
            <p:nvPr/>
          </p:nvGrpSpPr>
          <p:grpSpPr>
            <a:xfrm rot="15128736">
              <a:off x="7600124" y="3651209"/>
              <a:ext cx="1810245" cy="1767674"/>
              <a:chOff x="7198600" y="1797400"/>
              <a:chExt cx="1810245" cy="1767674"/>
            </a:xfrm>
            <a:noFill/>
          </p:grpSpPr>
          <p:grpSp>
            <p:nvGrpSpPr>
              <p:cNvPr id="40" name="Group 39">
                <a:extLst>
                  <a:ext uri="{FF2B5EF4-FFF2-40B4-BE49-F238E27FC236}">
                    <a16:creationId xmlns:a16="http://schemas.microsoft.com/office/drawing/2014/main" id="{47321231-1747-B202-5121-18D609C44904}"/>
                  </a:ext>
                </a:extLst>
              </p:cNvPr>
              <p:cNvGrpSpPr/>
              <p:nvPr/>
            </p:nvGrpSpPr>
            <p:grpSpPr>
              <a:xfrm>
                <a:off x="7198600" y="1797400"/>
                <a:ext cx="1810245" cy="1767674"/>
                <a:chOff x="7198600" y="1797400"/>
                <a:chExt cx="1810245" cy="1767674"/>
              </a:xfrm>
              <a:grpFill/>
            </p:grpSpPr>
            <p:sp>
              <p:nvSpPr>
                <p:cNvPr id="42" name="Freeform: Shape 41">
                  <a:extLst>
                    <a:ext uri="{FF2B5EF4-FFF2-40B4-BE49-F238E27FC236}">
                      <a16:creationId xmlns:a16="http://schemas.microsoft.com/office/drawing/2014/main" id="{775C61F0-3683-3701-D3EE-A2CE78DA8723}"/>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43" name="Freeform: Shape 42">
                  <a:extLst>
                    <a:ext uri="{FF2B5EF4-FFF2-40B4-BE49-F238E27FC236}">
                      <a16:creationId xmlns:a16="http://schemas.microsoft.com/office/drawing/2014/main" id="{05D316D2-2F96-1579-38CE-2498A1C8B601}"/>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sp>
            <p:nvSpPr>
              <p:cNvPr id="41" name="Freeform: Shape 40">
                <a:extLst>
                  <a:ext uri="{FF2B5EF4-FFF2-40B4-BE49-F238E27FC236}">
                    <a16:creationId xmlns:a16="http://schemas.microsoft.com/office/drawing/2014/main" id="{1710D667-038F-BEFF-63A1-F4C6BCE027A6}"/>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grpSp>
      <p:grpSp>
        <p:nvGrpSpPr>
          <p:cNvPr id="48" name="Group 47">
            <a:extLst>
              <a:ext uri="{FF2B5EF4-FFF2-40B4-BE49-F238E27FC236}">
                <a16:creationId xmlns:a16="http://schemas.microsoft.com/office/drawing/2014/main" id="{3EF6428A-CA0A-0D37-CBBD-2081FB5D994B}"/>
              </a:ext>
            </a:extLst>
          </p:cNvPr>
          <p:cNvGrpSpPr/>
          <p:nvPr/>
        </p:nvGrpSpPr>
        <p:grpSpPr>
          <a:xfrm>
            <a:off x="5566409" y="4160501"/>
            <a:ext cx="3100062" cy="1886118"/>
            <a:chOff x="5172250" y="3303841"/>
            <a:chExt cx="3410068" cy="2074730"/>
          </a:xfrm>
        </p:grpSpPr>
        <p:grpSp>
          <p:nvGrpSpPr>
            <p:cNvPr id="55" name="Group 54">
              <a:extLst>
                <a:ext uri="{FF2B5EF4-FFF2-40B4-BE49-F238E27FC236}">
                  <a16:creationId xmlns:a16="http://schemas.microsoft.com/office/drawing/2014/main" id="{F60C3235-E7FB-DA92-C70B-54FEEE107C42}"/>
                </a:ext>
              </a:extLst>
            </p:cNvPr>
            <p:cNvGrpSpPr/>
            <p:nvPr/>
          </p:nvGrpSpPr>
          <p:grpSpPr>
            <a:xfrm>
              <a:off x="5172250" y="3303841"/>
              <a:ext cx="1914180" cy="1747184"/>
              <a:chOff x="5172250" y="3517201"/>
              <a:chExt cx="1914180" cy="1747184"/>
            </a:xfrm>
          </p:grpSpPr>
          <p:sp>
            <p:nvSpPr>
              <p:cNvPr id="57" name="Freeform: Shape 56">
                <a:extLst>
                  <a:ext uri="{FF2B5EF4-FFF2-40B4-BE49-F238E27FC236}">
                    <a16:creationId xmlns:a16="http://schemas.microsoft.com/office/drawing/2014/main" id="{164A31CB-8520-E587-6226-5501D083C7F6}"/>
                  </a:ext>
                </a:extLst>
              </p:cNvPr>
              <p:cNvSpPr/>
              <p:nvPr/>
            </p:nvSpPr>
            <p:spPr>
              <a:xfrm>
                <a:off x="5172250" y="3519203"/>
                <a:ext cx="1684784" cy="1745182"/>
              </a:xfrm>
              <a:custGeom>
                <a:avLst/>
                <a:gdLst>
                  <a:gd name="connsiteX0" fmla="*/ 1684785 w 1684784"/>
                  <a:gd name="connsiteY0" fmla="*/ 0 h 1745182"/>
                  <a:gd name="connsiteX1" fmla="*/ 1638750 w 1684784"/>
                  <a:gd name="connsiteY1" fmla="*/ 4003 h 1745182"/>
                  <a:gd name="connsiteX2" fmla="*/ 990257 w 1684784"/>
                  <a:gd name="connsiteY2" fmla="*/ 118089 h 1745182"/>
                  <a:gd name="connsiteX3" fmla="*/ 171636 w 1684784"/>
                  <a:gd name="connsiteY3" fmla="*/ 262198 h 1745182"/>
                  <a:gd name="connsiteX4" fmla="*/ 61552 w 1684784"/>
                  <a:gd name="connsiteY4" fmla="*/ 602456 h 1745182"/>
                  <a:gd name="connsiteX5" fmla="*/ 639991 w 1684784"/>
                  <a:gd name="connsiteY5" fmla="*/ 1198907 h 1745182"/>
                  <a:gd name="connsiteX6" fmla="*/ 1098339 w 1684784"/>
                  <a:gd name="connsiteY6" fmla="*/ 1671265 h 1745182"/>
                  <a:gd name="connsiteX7" fmla="*/ 1484633 w 1684784"/>
                  <a:gd name="connsiteY7" fmla="*/ 1547171 h 1745182"/>
                  <a:gd name="connsiteX8" fmla="*/ 1484633 w 1684784"/>
                  <a:gd name="connsiteY8" fmla="*/ 938710 h 1745182"/>
                  <a:gd name="connsiteX9" fmla="*/ 1486634 w 1684784"/>
                  <a:gd name="connsiteY9" fmla="*/ 920697 h 1745182"/>
                  <a:gd name="connsiteX10" fmla="*/ 1496642 w 1684784"/>
                  <a:gd name="connsiteY10" fmla="*/ 198150 h 1745182"/>
                  <a:gd name="connsiteX11" fmla="*/ 1684785 w 1684784"/>
                  <a:gd name="connsiteY11" fmla="*/ 0 h 17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4784" h="1745182">
                    <a:moveTo>
                      <a:pt x="1684785" y="0"/>
                    </a:moveTo>
                    <a:cubicBezTo>
                      <a:pt x="1670774" y="0"/>
                      <a:pt x="1654762" y="0"/>
                      <a:pt x="1638750" y="4003"/>
                    </a:cubicBezTo>
                    <a:lnTo>
                      <a:pt x="990257" y="118089"/>
                    </a:lnTo>
                    <a:lnTo>
                      <a:pt x="171636" y="262198"/>
                    </a:lnTo>
                    <a:cubicBezTo>
                      <a:pt x="3508" y="292221"/>
                      <a:pt x="-56538" y="480363"/>
                      <a:pt x="61552" y="602456"/>
                    </a:cubicBezTo>
                    <a:lnTo>
                      <a:pt x="639991" y="1198907"/>
                    </a:lnTo>
                    <a:lnTo>
                      <a:pt x="1098339" y="1671265"/>
                    </a:lnTo>
                    <a:cubicBezTo>
                      <a:pt x="1236444" y="1815374"/>
                      <a:pt x="1484633" y="1735313"/>
                      <a:pt x="1484633" y="1547171"/>
                    </a:cubicBezTo>
                    <a:lnTo>
                      <a:pt x="1484633" y="938710"/>
                    </a:lnTo>
                    <a:cubicBezTo>
                      <a:pt x="1484633" y="932706"/>
                      <a:pt x="1484633" y="926701"/>
                      <a:pt x="1486634" y="920697"/>
                    </a:cubicBezTo>
                    <a:lnTo>
                      <a:pt x="1496642" y="198150"/>
                    </a:lnTo>
                    <a:cubicBezTo>
                      <a:pt x="1494640" y="84064"/>
                      <a:pt x="1582707" y="8006"/>
                      <a:pt x="1684785" y="0"/>
                    </a:cubicBezTo>
                    <a:close/>
                  </a:path>
                </a:pathLst>
              </a:custGeom>
              <a:solidFill>
                <a:srgbClr val="71B5CB"/>
              </a:solid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58" name="Freeform: Shape 57">
                <a:extLst>
                  <a:ext uri="{FF2B5EF4-FFF2-40B4-BE49-F238E27FC236}">
                    <a16:creationId xmlns:a16="http://schemas.microsoft.com/office/drawing/2014/main" id="{53968549-6371-482B-737B-7CC617815EB6}"/>
                  </a:ext>
                </a:extLst>
              </p:cNvPr>
              <p:cNvSpPr/>
              <p:nvPr/>
            </p:nvSpPr>
            <p:spPr>
              <a:xfrm>
                <a:off x="6654881" y="3517201"/>
                <a:ext cx="431549" cy="918695"/>
              </a:xfrm>
              <a:custGeom>
                <a:avLst/>
                <a:gdLst>
                  <a:gd name="connsiteX0" fmla="*/ 10008 w 431549"/>
                  <a:gd name="connsiteY0" fmla="*/ 196149 h 918695"/>
                  <a:gd name="connsiteX1" fmla="*/ 0 w 431549"/>
                  <a:gd name="connsiteY1" fmla="*/ 918695 h 918695"/>
                  <a:gd name="connsiteX2" fmla="*/ 36027 w 431549"/>
                  <a:gd name="connsiteY2" fmla="*/ 824624 h 918695"/>
                  <a:gd name="connsiteX3" fmla="*/ 394300 w 431549"/>
                  <a:gd name="connsiteY3" fmla="*/ 332252 h 918695"/>
                  <a:gd name="connsiteX4" fmla="*/ 202154 w 431549"/>
                  <a:gd name="connsiteY4" fmla="*/ 0 h 918695"/>
                  <a:gd name="connsiteX5" fmla="*/ 10008 w 431549"/>
                  <a:gd name="connsiteY5" fmla="*/ 196149 h 91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549" h="918695">
                    <a:moveTo>
                      <a:pt x="10008" y="196149"/>
                    </a:moveTo>
                    <a:lnTo>
                      <a:pt x="0" y="918695"/>
                    </a:lnTo>
                    <a:cubicBezTo>
                      <a:pt x="4003" y="884669"/>
                      <a:pt x="16012" y="852645"/>
                      <a:pt x="36027" y="824624"/>
                    </a:cubicBezTo>
                    <a:lnTo>
                      <a:pt x="394300" y="332252"/>
                    </a:lnTo>
                    <a:cubicBezTo>
                      <a:pt x="496377" y="192145"/>
                      <a:pt x="374284" y="4003"/>
                      <a:pt x="202154" y="0"/>
                    </a:cubicBezTo>
                    <a:cubicBezTo>
                      <a:pt x="100076" y="10008"/>
                      <a:pt x="12009" y="86065"/>
                      <a:pt x="10008" y="196149"/>
                    </a:cubicBezTo>
                    <a:close/>
                  </a:path>
                </a:pathLst>
              </a:custGeom>
              <a:solidFill>
                <a:srgbClr val="538595"/>
              </a:solidFill>
              <a:ln w="200025" cap="flat">
                <a:noFill/>
                <a:prstDash val="solid"/>
                <a:miter/>
              </a:ln>
            </p:spPr>
            <p:txBody>
              <a:bodyPr rtlCol="0" anchor="ctr"/>
              <a:lstStyle/>
              <a:p>
                <a:endParaRPr lang="en-IN" sz="2200" dirty="0">
                  <a:solidFill>
                    <a:schemeClr val="tx1">
                      <a:lumMod val="75000"/>
                      <a:lumOff val="25000"/>
                    </a:schemeClr>
                  </a:solidFill>
                </a:endParaRPr>
              </a:p>
            </p:txBody>
          </p:sp>
        </p:grpSp>
        <p:grpSp>
          <p:nvGrpSpPr>
            <p:cNvPr id="50" name="Group 49">
              <a:extLst>
                <a:ext uri="{FF2B5EF4-FFF2-40B4-BE49-F238E27FC236}">
                  <a16:creationId xmlns:a16="http://schemas.microsoft.com/office/drawing/2014/main" id="{1A18E93B-CCEE-4AF7-DD03-DDB8A9D37121}"/>
                </a:ext>
              </a:extLst>
            </p:cNvPr>
            <p:cNvGrpSpPr/>
            <p:nvPr/>
          </p:nvGrpSpPr>
          <p:grpSpPr>
            <a:xfrm rot="6471264" flipH="1">
              <a:off x="6793358" y="3589612"/>
              <a:ext cx="1810245" cy="1767674"/>
              <a:chOff x="7198600" y="1797400"/>
              <a:chExt cx="1810245" cy="1767674"/>
            </a:xfrm>
            <a:noFill/>
          </p:grpSpPr>
          <p:grpSp>
            <p:nvGrpSpPr>
              <p:cNvPr id="51" name="Group 50">
                <a:extLst>
                  <a:ext uri="{FF2B5EF4-FFF2-40B4-BE49-F238E27FC236}">
                    <a16:creationId xmlns:a16="http://schemas.microsoft.com/office/drawing/2014/main" id="{AD56F12C-66F1-A7E1-DAA9-667DB6AD567D}"/>
                  </a:ext>
                </a:extLst>
              </p:cNvPr>
              <p:cNvGrpSpPr/>
              <p:nvPr/>
            </p:nvGrpSpPr>
            <p:grpSpPr>
              <a:xfrm>
                <a:off x="7198600" y="1797400"/>
                <a:ext cx="1810245" cy="1767674"/>
                <a:chOff x="7198600" y="1797400"/>
                <a:chExt cx="1810245" cy="1767674"/>
              </a:xfrm>
              <a:grpFill/>
            </p:grpSpPr>
            <p:sp>
              <p:nvSpPr>
                <p:cNvPr id="53" name="Freeform: Shape 52">
                  <a:extLst>
                    <a:ext uri="{FF2B5EF4-FFF2-40B4-BE49-F238E27FC236}">
                      <a16:creationId xmlns:a16="http://schemas.microsoft.com/office/drawing/2014/main" id="{60939E68-DBAD-F173-1AE5-B0CA95239B31}"/>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54" name="Freeform: Shape 53">
                  <a:extLst>
                    <a:ext uri="{FF2B5EF4-FFF2-40B4-BE49-F238E27FC236}">
                      <a16:creationId xmlns:a16="http://schemas.microsoft.com/office/drawing/2014/main" id="{D484D380-D84A-467A-4901-0840EDCA7F47}"/>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sp>
            <p:nvSpPr>
              <p:cNvPr id="52" name="Freeform: Shape 51">
                <a:extLst>
                  <a:ext uri="{FF2B5EF4-FFF2-40B4-BE49-F238E27FC236}">
                    <a16:creationId xmlns:a16="http://schemas.microsoft.com/office/drawing/2014/main" id="{EBCC6180-7020-BD84-C96E-36299CCD7E60}"/>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grpSp>
      <p:grpSp>
        <p:nvGrpSpPr>
          <p:cNvPr id="59" name="Group 58">
            <a:extLst>
              <a:ext uri="{FF2B5EF4-FFF2-40B4-BE49-F238E27FC236}">
                <a16:creationId xmlns:a16="http://schemas.microsoft.com/office/drawing/2014/main" id="{9E9EDF0A-04DF-4A1B-6E2E-A409A6014C76}"/>
              </a:ext>
            </a:extLst>
          </p:cNvPr>
          <p:cNvGrpSpPr/>
          <p:nvPr/>
        </p:nvGrpSpPr>
        <p:grpSpPr>
          <a:xfrm>
            <a:off x="6499343" y="4904205"/>
            <a:ext cx="2367709" cy="2724631"/>
            <a:chOff x="6212141" y="4174436"/>
            <a:chExt cx="2604480" cy="2997094"/>
          </a:xfrm>
        </p:grpSpPr>
        <p:grpSp>
          <p:nvGrpSpPr>
            <p:cNvPr id="322" name="Group 321">
              <a:extLst>
                <a:ext uri="{FF2B5EF4-FFF2-40B4-BE49-F238E27FC236}">
                  <a16:creationId xmlns:a16="http://schemas.microsoft.com/office/drawing/2014/main" id="{1A11183F-EA30-209C-9532-AB19D19B2969}"/>
                </a:ext>
              </a:extLst>
            </p:cNvPr>
            <p:cNvGrpSpPr/>
            <p:nvPr/>
          </p:nvGrpSpPr>
          <p:grpSpPr>
            <a:xfrm>
              <a:off x="6212141" y="5259735"/>
              <a:ext cx="1764743" cy="1911795"/>
              <a:chOff x="6212141" y="5473095"/>
              <a:chExt cx="1764743" cy="1911794"/>
            </a:xfrm>
          </p:grpSpPr>
          <p:sp>
            <p:nvSpPr>
              <p:cNvPr id="324" name="Freeform: Shape 323">
                <a:extLst>
                  <a:ext uri="{FF2B5EF4-FFF2-40B4-BE49-F238E27FC236}">
                    <a16:creationId xmlns:a16="http://schemas.microsoft.com/office/drawing/2014/main" id="{81B4A43C-B189-3845-A400-3093BC45FCD5}"/>
                  </a:ext>
                </a:extLst>
              </p:cNvPr>
              <p:cNvSpPr/>
              <p:nvPr/>
            </p:nvSpPr>
            <p:spPr>
              <a:xfrm>
                <a:off x="6212141" y="5632802"/>
                <a:ext cx="1764743" cy="1752087"/>
              </a:xfrm>
              <a:custGeom>
                <a:avLst/>
                <a:gdLst>
                  <a:gd name="connsiteX0" fmla="*/ 220571 w 1764743"/>
                  <a:gd name="connsiteY0" fmla="*/ 0 h 1752087"/>
                  <a:gd name="connsiteX1" fmla="*/ 210563 w 1764743"/>
                  <a:gd name="connsiteY1" fmla="*/ 44034 h 1752087"/>
                  <a:gd name="connsiteX2" fmla="*/ 118493 w 1764743"/>
                  <a:gd name="connsiteY2" fmla="*/ 696527 h 1752087"/>
                  <a:gd name="connsiteX3" fmla="*/ 2405 w 1764743"/>
                  <a:gd name="connsiteY3" fmla="*/ 1519149 h 1752087"/>
                  <a:gd name="connsiteX4" fmla="*/ 292625 w 1764743"/>
                  <a:gd name="connsiteY4" fmla="*/ 1729308 h 1752087"/>
                  <a:gd name="connsiteX5" fmla="*/ 1039193 w 1764743"/>
                  <a:gd name="connsiteY5" fmla="*/ 1363032 h 1752087"/>
                  <a:gd name="connsiteX6" fmla="*/ 1629641 w 1764743"/>
                  <a:gd name="connsiteY6" fmla="*/ 1072812 h 1752087"/>
                  <a:gd name="connsiteX7" fmla="*/ 1629641 w 1764743"/>
                  <a:gd name="connsiteY7" fmla="*/ 666504 h 1752087"/>
                  <a:gd name="connsiteX8" fmla="*/ 1049200 w 1764743"/>
                  <a:gd name="connsiteY8" fmla="*/ 478362 h 1752087"/>
                  <a:gd name="connsiteX9" fmla="*/ 1031186 w 1764743"/>
                  <a:gd name="connsiteY9" fmla="*/ 472358 h 1752087"/>
                  <a:gd name="connsiteX10" fmla="*/ 346667 w 1764743"/>
                  <a:gd name="connsiteY10" fmla="*/ 238180 h 1752087"/>
                  <a:gd name="connsiteX11" fmla="*/ 220571 w 1764743"/>
                  <a:gd name="connsiteY11" fmla="*/ 0 h 175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743" h="1752087">
                    <a:moveTo>
                      <a:pt x="220571" y="0"/>
                    </a:moveTo>
                    <a:cubicBezTo>
                      <a:pt x="216568" y="14011"/>
                      <a:pt x="212565" y="30023"/>
                      <a:pt x="210563" y="44034"/>
                    </a:cubicBezTo>
                    <a:lnTo>
                      <a:pt x="118493" y="696527"/>
                    </a:lnTo>
                    <a:lnTo>
                      <a:pt x="2405" y="1519149"/>
                    </a:lnTo>
                    <a:cubicBezTo>
                      <a:pt x="-21613" y="1687277"/>
                      <a:pt x="138509" y="1803365"/>
                      <a:pt x="292625" y="1729308"/>
                    </a:cubicBezTo>
                    <a:lnTo>
                      <a:pt x="1039193" y="1363032"/>
                    </a:lnTo>
                    <a:lnTo>
                      <a:pt x="1629641" y="1072812"/>
                    </a:lnTo>
                    <a:cubicBezTo>
                      <a:pt x="1809778" y="984745"/>
                      <a:pt x="1809778" y="724548"/>
                      <a:pt x="1629641" y="666504"/>
                    </a:cubicBezTo>
                    <a:lnTo>
                      <a:pt x="1049200" y="478362"/>
                    </a:lnTo>
                    <a:cubicBezTo>
                      <a:pt x="1043195" y="476361"/>
                      <a:pt x="1037191" y="474359"/>
                      <a:pt x="1031186" y="472358"/>
                    </a:cubicBezTo>
                    <a:lnTo>
                      <a:pt x="346667" y="238180"/>
                    </a:lnTo>
                    <a:cubicBezTo>
                      <a:pt x="242587" y="206156"/>
                      <a:pt x="198554" y="100076"/>
                      <a:pt x="220571" y="0"/>
                    </a:cubicBezTo>
                    <a:close/>
                  </a:path>
                </a:pathLst>
              </a:custGeom>
              <a:solidFill>
                <a:srgbClr val="BAC9C4"/>
              </a:solid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325" name="Freeform: Shape 324">
                <a:extLst>
                  <a:ext uri="{FF2B5EF4-FFF2-40B4-BE49-F238E27FC236}">
                    <a16:creationId xmlns:a16="http://schemas.microsoft.com/office/drawing/2014/main" id="{CEC5B8E4-F95C-60A5-2979-9AE9C4758F29}"/>
                  </a:ext>
                </a:extLst>
              </p:cNvPr>
              <p:cNvSpPr/>
              <p:nvPr/>
            </p:nvSpPr>
            <p:spPr>
              <a:xfrm>
                <a:off x="6427180" y="5473095"/>
                <a:ext cx="816147" cy="636067"/>
              </a:xfrm>
              <a:custGeom>
                <a:avLst/>
                <a:gdLst>
                  <a:gd name="connsiteX0" fmla="*/ 131628 w 816147"/>
                  <a:gd name="connsiteY0" fmla="*/ 401891 h 636067"/>
                  <a:gd name="connsiteX1" fmla="*/ 816148 w 816147"/>
                  <a:gd name="connsiteY1" fmla="*/ 636068 h 636067"/>
                  <a:gd name="connsiteX2" fmla="*/ 738089 w 816147"/>
                  <a:gd name="connsiteY2" fmla="*/ 574021 h 636067"/>
                  <a:gd name="connsiteX3" fmla="*/ 379816 w 816147"/>
                  <a:gd name="connsiteY3" fmla="*/ 79647 h 636067"/>
                  <a:gd name="connsiteX4" fmla="*/ 5532 w 816147"/>
                  <a:gd name="connsiteY4" fmla="*/ 159707 h 636067"/>
                  <a:gd name="connsiteX5" fmla="*/ 131628 w 816147"/>
                  <a:gd name="connsiteY5" fmla="*/ 401891 h 63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147" h="636067">
                    <a:moveTo>
                      <a:pt x="131628" y="401891"/>
                    </a:moveTo>
                    <a:lnTo>
                      <a:pt x="816148" y="636068"/>
                    </a:lnTo>
                    <a:cubicBezTo>
                      <a:pt x="784124" y="622057"/>
                      <a:pt x="758104" y="602042"/>
                      <a:pt x="738089" y="574021"/>
                    </a:cubicBezTo>
                    <a:lnTo>
                      <a:pt x="379816" y="79647"/>
                    </a:lnTo>
                    <a:cubicBezTo>
                      <a:pt x="277739" y="-60459"/>
                      <a:pt x="61575" y="-4417"/>
                      <a:pt x="5532" y="159707"/>
                    </a:cubicBezTo>
                    <a:cubicBezTo>
                      <a:pt x="-16484" y="259783"/>
                      <a:pt x="27549" y="365863"/>
                      <a:pt x="131628" y="401891"/>
                    </a:cubicBezTo>
                    <a:close/>
                  </a:path>
                </a:pathLst>
              </a:custGeom>
              <a:solidFill>
                <a:srgbClr val="889390"/>
              </a:solidFill>
              <a:ln w="200025" cap="flat">
                <a:noFill/>
                <a:prstDash val="solid"/>
                <a:miter/>
              </a:ln>
            </p:spPr>
            <p:txBody>
              <a:bodyPr rtlCol="0" anchor="ctr"/>
              <a:lstStyle/>
              <a:p>
                <a:endParaRPr lang="en-IN" sz="2200" dirty="0">
                  <a:solidFill>
                    <a:schemeClr val="tx1">
                      <a:lumMod val="75000"/>
                      <a:lumOff val="25000"/>
                    </a:schemeClr>
                  </a:solidFill>
                </a:endParaRPr>
              </a:p>
            </p:txBody>
          </p:sp>
        </p:grpSp>
        <p:grpSp>
          <p:nvGrpSpPr>
            <p:cNvPr id="61" name="Group 60">
              <a:extLst>
                <a:ext uri="{FF2B5EF4-FFF2-40B4-BE49-F238E27FC236}">
                  <a16:creationId xmlns:a16="http://schemas.microsoft.com/office/drawing/2014/main" id="{01AACD68-51B9-0FE9-882D-CC7F4E22D1DE}"/>
                </a:ext>
              </a:extLst>
            </p:cNvPr>
            <p:cNvGrpSpPr/>
            <p:nvPr/>
          </p:nvGrpSpPr>
          <p:grpSpPr>
            <a:xfrm rot="2160681" flipH="1">
              <a:off x="7006376" y="4174436"/>
              <a:ext cx="1810245" cy="1767674"/>
              <a:chOff x="7198600" y="1797400"/>
              <a:chExt cx="1810245" cy="1767674"/>
            </a:xfrm>
            <a:noFill/>
          </p:grpSpPr>
          <p:grpSp>
            <p:nvGrpSpPr>
              <p:cNvPr id="62" name="Group 61">
                <a:extLst>
                  <a:ext uri="{FF2B5EF4-FFF2-40B4-BE49-F238E27FC236}">
                    <a16:creationId xmlns:a16="http://schemas.microsoft.com/office/drawing/2014/main" id="{2AF0ABD5-5910-E3CE-9358-ED1ED3E0DBEE}"/>
                  </a:ext>
                </a:extLst>
              </p:cNvPr>
              <p:cNvGrpSpPr/>
              <p:nvPr/>
            </p:nvGrpSpPr>
            <p:grpSpPr>
              <a:xfrm>
                <a:off x="7198600" y="1797400"/>
                <a:ext cx="1810245" cy="1767674"/>
                <a:chOff x="7198600" y="1797400"/>
                <a:chExt cx="1810245" cy="1767674"/>
              </a:xfrm>
              <a:grpFill/>
            </p:grpSpPr>
            <p:sp>
              <p:nvSpPr>
                <p:cNvPr id="320" name="Freeform: Shape 319">
                  <a:extLst>
                    <a:ext uri="{FF2B5EF4-FFF2-40B4-BE49-F238E27FC236}">
                      <a16:creationId xmlns:a16="http://schemas.microsoft.com/office/drawing/2014/main" id="{D4EF1BCF-DDBC-9E40-53B5-61387622FDFC}"/>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sp>
              <p:nvSpPr>
                <p:cNvPr id="321" name="Freeform: Shape 320">
                  <a:extLst>
                    <a:ext uri="{FF2B5EF4-FFF2-40B4-BE49-F238E27FC236}">
                      <a16:creationId xmlns:a16="http://schemas.microsoft.com/office/drawing/2014/main" id="{BC744419-DFEA-E145-3600-3ED3E1EF450D}"/>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sp>
            <p:nvSpPr>
              <p:cNvPr id="63" name="Freeform: Shape 62">
                <a:extLst>
                  <a:ext uri="{FF2B5EF4-FFF2-40B4-BE49-F238E27FC236}">
                    <a16:creationId xmlns:a16="http://schemas.microsoft.com/office/drawing/2014/main" id="{AD6A5B99-786B-468E-4FE9-D1883598E7F6}"/>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dirty="0">
                  <a:solidFill>
                    <a:schemeClr val="tx1">
                      <a:lumMod val="75000"/>
                      <a:lumOff val="25000"/>
                    </a:schemeClr>
                  </a:solidFill>
                </a:endParaRPr>
              </a:p>
            </p:txBody>
          </p:sp>
        </p:grpSp>
      </p:grpSp>
      <p:sp>
        <p:nvSpPr>
          <p:cNvPr id="339" name="Freeform: Shape 338">
            <a:extLst>
              <a:ext uri="{FF2B5EF4-FFF2-40B4-BE49-F238E27FC236}">
                <a16:creationId xmlns:a16="http://schemas.microsoft.com/office/drawing/2014/main" id="{B28D8822-4EFB-E2CD-538E-6F3F260BD602}"/>
              </a:ext>
            </a:extLst>
          </p:cNvPr>
          <p:cNvSpPr/>
          <p:nvPr/>
        </p:nvSpPr>
        <p:spPr>
          <a:xfrm>
            <a:off x="7810518" y="3540114"/>
            <a:ext cx="627815" cy="394844"/>
          </a:xfrm>
          <a:custGeom>
            <a:avLst/>
            <a:gdLst>
              <a:gd name="connsiteX0" fmla="*/ 604459 w 690596"/>
              <a:gd name="connsiteY0" fmla="*/ 434329 h 434328"/>
              <a:gd name="connsiteX1" fmla="*/ 86065 w 690596"/>
              <a:gd name="connsiteY1" fmla="*/ 434329 h 434328"/>
              <a:gd name="connsiteX2" fmla="*/ 0 w 690596"/>
              <a:gd name="connsiteY2" fmla="*/ 348263 h 434328"/>
              <a:gd name="connsiteX3" fmla="*/ 0 w 690596"/>
              <a:gd name="connsiteY3" fmla="*/ 86065 h 434328"/>
              <a:gd name="connsiteX4" fmla="*/ 86065 w 690596"/>
              <a:gd name="connsiteY4" fmla="*/ 0 h 434328"/>
              <a:gd name="connsiteX5" fmla="*/ 604459 w 690596"/>
              <a:gd name="connsiteY5" fmla="*/ 0 h 434328"/>
              <a:gd name="connsiteX6" fmla="*/ 690525 w 690596"/>
              <a:gd name="connsiteY6" fmla="*/ 86065 h 434328"/>
              <a:gd name="connsiteX7" fmla="*/ 690525 w 690596"/>
              <a:gd name="connsiteY7" fmla="*/ 348263 h 434328"/>
              <a:gd name="connsiteX8" fmla="*/ 604459 w 690596"/>
              <a:gd name="connsiteY8" fmla="*/ 434329 h 434328"/>
              <a:gd name="connsiteX9" fmla="*/ 86065 w 690596"/>
              <a:gd name="connsiteY9" fmla="*/ 26020 h 434328"/>
              <a:gd name="connsiteX10" fmla="*/ 26020 w 690596"/>
              <a:gd name="connsiteY10" fmla="*/ 86065 h 434328"/>
              <a:gd name="connsiteX11" fmla="*/ 26020 w 690596"/>
              <a:gd name="connsiteY11" fmla="*/ 348263 h 434328"/>
              <a:gd name="connsiteX12" fmla="*/ 86065 w 690596"/>
              <a:gd name="connsiteY12" fmla="*/ 408309 h 434328"/>
              <a:gd name="connsiteX13" fmla="*/ 604459 w 690596"/>
              <a:gd name="connsiteY13" fmla="*/ 408309 h 434328"/>
              <a:gd name="connsiteX14" fmla="*/ 664505 w 690596"/>
              <a:gd name="connsiteY14" fmla="*/ 348263 h 434328"/>
              <a:gd name="connsiteX15" fmla="*/ 664505 w 690596"/>
              <a:gd name="connsiteY15" fmla="*/ 86065 h 434328"/>
              <a:gd name="connsiteX16" fmla="*/ 604459 w 690596"/>
              <a:gd name="connsiteY16" fmla="*/ 26020 h 434328"/>
              <a:gd name="connsiteX17" fmla="*/ 86065 w 690596"/>
              <a:gd name="connsiteY17" fmla="*/ 26020 h 434328"/>
              <a:gd name="connsiteX18" fmla="*/ 594452 w 690596"/>
              <a:gd name="connsiteY18" fmla="*/ 366277 h 434328"/>
              <a:gd name="connsiteX19" fmla="*/ 586445 w 690596"/>
              <a:gd name="connsiteY19" fmla="*/ 362274 h 434328"/>
              <a:gd name="connsiteX20" fmla="*/ 434330 w 690596"/>
              <a:gd name="connsiteY20" fmla="*/ 236179 h 434328"/>
              <a:gd name="connsiteX21" fmla="*/ 354269 w 690596"/>
              <a:gd name="connsiteY21" fmla="*/ 298226 h 434328"/>
              <a:gd name="connsiteX22" fmla="*/ 338257 w 690596"/>
              <a:gd name="connsiteY22" fmla="*/ 298226 h 434328"/>
              <a:gd name="connsiteX23" fmla="*/ 258196 w 690596"/>
              <a:gd name="connsiteY23" fmla="*/ 236179 h 434328"/>
              <a:gd name="connsiteX24" fmla="*/ 106080 w 690596"/>
              <a:gd name="connsiteY24" fmla="*/ 364276 h 434328"/>
              <a:gd name="connsiteX25" fmla="*/ 86065 w 690596"/>
              <a:gd name="connsiteY25" fmla="*/ 362274 h 434328"/>
              <a:gd name="connsiteX26" fmla="*/ 88067 w 690596"/>
              <a:gd name="connsiteY26" fmla="*/ 344260 h 434328"/>
              <a:gd name="connsiteX27" fmla="*/ 236179 w 690596"/>
              <a:gd name="connsiteY27" fmla="*/ 220167 h 434328"/>
              <a:gd name="connsiteX28" fmla="*/ 88067 w 690596"/>
              <a:gd name="connsiteY28" fmla="*/ 104079 h 434328"/>
              <a:gd name="connsiteX29" fmla="*/ 86065 w 690596"/>
              <a:gd name="connsiteY29" fmla="*/ 86065 h 434328"/>
              <a:gd name="connsiteX30" fmla="*/ 104079 w 690596"/>
              <a:gd name="connsiteY30" fmla="*/ 84064 h 434328"/>
              <a:gd name="connsiteX31" fmla="*/ 344262 w 690596"/>
              <a:gd name="connsiteY31" fmla="*/ 272206 h 434328"/>
              <a:gd name="connsiteX32" fmla="*/ 584444 w 690596"/>
              <a:gd name="connsiteY32" fmla="*/ 84064 h 434328"/>
              <a:gd name="connsiteX33" fmla="*/ 602458 w 690596"/>
              <a:gd name="connsiteY33" fmla="*/ 86065 h 434328"/>
              <a:gd name="connsiteX34" fmla="*/ 600456 w 690596"/>
              <a:gd name="connsiteY34" fmla="*/ 104079 h 434328"/>
              <a:gd name="connsiteX35" fmla="*/ 452344 w 690596"/>
              <a:gd name="connsiteY35" fmla="*/ 220167 h 434328"/>
              <a:gd name="connsiteX36" fmla="*/ 600456 w 690596"/>
              <a:gd name="connsiteY36" fmla="*/ 344260 h 434328"/>
              <a:gd name="connsiteX37" fmla="*/ 602458 w 690596"/>
              <a:gd name="connsiteY37" fmla="*/ 362274 h 434328"/>
              <a:gd name="connsiteX38" fmla="*/ 594452 w 690596"/>
              <a:gd name="connsiteY38" fmla="*/ 366277 h 43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90596" h="434328">
                <a:moveTo>
                  <a:pt x="604459" y="434329"/>
                </a:moveTo>
                <a:lnTo>
                  <a:pt x="86065" y="434329"/>
                </a:lnTo>
                <a:cubicBezTo>
                  <a:pt x="38029" y="434329"/>
                  <a:pt x="0" y="396300"/>
                  <a:pt x="0" y="348263"/>
                </a:cubicBezTo>
                <a:lnTo>
                  <a:pt x="0" y="86065"/>
                </a:lnTo>
                <a:cubicBezTo>
                  <a:pt x="0" y="38029"/>
                  <a:pt x="38029" y="0"/>
                  <a:pt x="86065" y="0"/>
                </a:cubicBezTo>
                <a:lnTo>
                  <a:pt x="604459" y="0"/>
                </a:lnTo>
                <a:cubicBezTo>
                  <a:pt x="652496" y="0"/>
                  <a:pt x="690525" y="38029"/>
                  <a:pt x="690525" y="86065"/>
                </a:cubicBezTo>
                <a:lnTo>
                  <a:pt x="690525" y="348263"/>
                </a:lnTo>
                <a:cubicBezTo>
                  <a:pt x="692526" y="396300"/>
                  <a:pt x="652496" y="434329"/>
                  <a:pt x="604459" y="434329"/>
                </a:cubicBezTo>
                <a:close/>
                <a:moveTo>
                  <a:pt x="86065" y="26020"/>
                </a:moveTo>
                <a:cubicBezTo>
                  <a:pt x="54041" y="26020"/>
                  <a:pt x="26020" y="52039"/>
                  <a:pt x="26020" y="86065"/>
                </a:cubicBezTo>
                <a:lnTo>
                  <a:pt x="26020" y="348263"/>
                </a:lnTo>
                <a:cubicBezTo>
                  <a:pt x="26020" y="380288"/>
                  <a:pt x="52040" y="408309"/>
                  <a:pt x="86065" y="408309"/>
                </a:cubicBezTo>
                <a:lnTo>
                  <a:pt x="604459" y="408309"/>
                </a:lnTo>
                <a:cubicBezTo>
                  <a:pt x="636483" y="408309"/>
                  <a:pt x="664505" y="382289"/>
                  <a:pt x="664505" y="348263"/>
                </a:cubicBezTo>
                <a:lnTo>
                  <a:pt x="664505" y="86065"/>
                </a:lnTo>
                <a:cubicBezTo>
                  <a:pt x="664505" y="54041"/>
                  <a:pt x="638485" y="26020"/>
                  <a:pt x="604459" y="26020"/>
                </a:cubicBezTo>
                <a:lnTo>
                  <a:pt x="86065" y="26020"/>
                </a:lnTo>
                <a:close/>
                <a:moveTo>
                  <a:pt x="594452" y="366277"/>
                </a:moveTo>
                <a:cubicBezTo>
                  <a:pt x="590449" y="366277"/>
                  <a:pt x="588447" y="364276"/>
                  <a:pt x="586445" y="362274"/>
                </a:cubicBezTo>
                <a:lnTo>
                  <a:pt x="434330" y="236179"/>
                </a:lnTo>
                <a:lnTo>
                  <a:pt x="354269" y="298226"/>
                </a:lnTo>
                <a:cubicBezTo>
                  <a:pt x="350266" y="302229"/>
                  <a:pt x="342260" y="302229"/>
                  <a:pt x="338257" y="298226"/>
                </a:cubicBezTo>
                <a:lnTo>
                  <a:pt x="258196" y="236179"/>
                </a:lnTo>
                <a:lnTo>
                  <a:pt x="106080" y="364276"/>
                </a:lnTo>
                <a:cubicBezTo>
                  <a:pt x="100076" y="368279"/>
                  <a:pt x="92070" y="368279"/>
                  <a:pt x="86065" y="362274"/>
                </a:cubicBezTo>
                <a:cubicBezTo>
                  <a:pt x="82062" y="356270"/>
                  <a:pt x="82062" y="348263"/>
                  <a:pt x="88067" y="344260"/>
                </a:cubicBezTo>
                <a:lnTo>
                  <a:pt x="236179" y="220167"/>
                </a:lnTo>
                <a:lnTo>
                  <a:pt x="88067" y="104079"/>
                </a:lnTo>
                <a:cubicBezTo>
                  <a:pt x="82062" y="100076"/>
                  <a:pt x="82062" y="90068"/>
                  <a:pt x="86065" y="86065"/>
                </a:cubicBezTo>
                <a:cubicBezTo>
                  <a:pt x="90069" y="80061"/>
                  <a:pt x="100076" y="80061"/>
                  <a:pt x="104079" y="84064"/>
                </a:cubicBezTo>
                <a:lnTo>
                  <a:pt x="344262" y="272206"/>
                </a:lnTo>
                <a:lnTo>
                  <a:pt x="584444" y="84064"/>
                </a:lnTo>
                <a:cubicBezTo>
                  <a:pt x="590449" y="80061"/>
                  <a:pt x="598455" y="80061"/>
                  <a:pt x="602458" y="86065"/>
                </a:cubicBezTo>
                <a:cubicBezTo>
                  <a:pt x="606460" y="92069"/>
                  <a:pt x="606460" y="100076"/>
                  <a:pt x="600456" y="104079"/>
                </a:cubicBezTo>
                <a:lnTo>
                  <a:pt x="452344" y="220167"/>
                </a:lnTo>
                <a:lnTo>
                  <a:pt x="600456" y="344260"/>
                </a:lnTo>
                <a:cubicBezTo>
                  <a:pt x="606460" y="348263"/>
                  <a:pt x="606460" y="358271"/>
                  <a:pt x="602458" y="362274"/>
                </a:cubicBezTo>
                <a:cubicBezTo>
                  <a:pt x="600456" y="364276"/>
                  <a:pt x="598455" y="366277"/>
                  <a:pt x="594452" y="366277"/>
                </a:cubicBezTo>
                <a:close/>
              </a:path>
            </a:pathLst>
          </a:custGeom>
          <a:solidFill>
            <a:srgbClr val="FFFFFF"/>
          </a:solidFill>
          <a:ln w="200025" cap="flat">
            <a:noFill/>
            <a:prstDash val="solid"/>
            <a:miter/>
          </a:ln>
        </p:spPr>
        <p:txBody>
          <a:bodyPr rtlCol="0" anchor="ctr"/>
          <a:lstStyle/>
          <a:p>
            <a:endParaRPr lang="en-IN" sz="2200" dirty="0">
              <a:solidFill>
                <a:schemeClr val="tx1">
                  <a:lumMod val="75000"/>
                  <a:lumOff val="25000"/>
                </a:schemeClr>
              </a:solidFill>
            </a:endParaRPr>
          </a:p>
        </p:txBody>
      </p:sp>
      <p:pic>
        <p:nvPicPr>
          <p:cNvPr id="341" name="Graphic 340" descr="Smiling face outline outline">
            <a:extLst>
              <a:ext uri="{FF2B5EF4-FFF2-40B4-BE49-F238E27FC236}">
                <a16:creationId xmlns:a16="http://schemas.microsoft.com/office/drawing/2014/main" id="{DA7BA315-4589-DC7D-F686-9D8F4C5261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2700" y="4390167"/>
            <a:ext cx="914400" cy="914400"/>
          </a:xfrm>
          <a:prstGeom prst="rect">
            <a:avLst/>
          </a:prstGeom>
        </p:spPr>
      </p:pic>
      <p:pic>
        <p:nvPicPr>
          <p:cNvPr id="343" name="Graphic 342" descr="Call center outline">
            <a:extLst>
              <a:ext uri="{FF2B5EF4-FFF2-40B4-BE49-F238E27FC236}">
                <a16:creationId xmlns:a16="http://schemas.microsoft.com/office/drawing/2014/main" id="{29F56FA9-ADA2-812A-7DDB-6F8AD40529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6650" y="6380690"/>
            <a:ext cx="914400" cy="914400"/>
          </a:xfrm>
          <a:prstGeom prst="rect">
            <a:avLst/>
          </a:prstGeom>
        </p:spPr>
      </p:pic>
      <p:pic>
        <p:nvPicPr>
          <p:cNvPr id="347" name="Graphic 346" descr="Online Network outline">
            <a:extLst>
              <a:ext uri="{FF2B5EF4-FFF2-40B4-BE49-F238E27FC236}">
                <a16:creationId xmlns:a16="http://schemas.microsoft.com/office/drawing/2014/main" id="{BB60B49B-DA0D-13E0-4C28-3B7F05FCAD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8311" y="4379847"/>
            <a:ext cx="914400" cy="914400"/>
          </a:xfrm>
          <a:prstGeom prst="rect">
            <a:avLst/>
          </a:prstGeom>
        </p:spPr>
      </p:pic>
      <p:pic>
        <p:nvPicPr>
          <p:cNvPr id="349" name="Graphic 348" descr="Presentation with media outline">
            <a:extLst>
              <a:ext uri="{FF2B5EF4-FFF2-40B4-BE49-F238E27FC236}">
                <a16:creationId xmlns:a16="http://schemas.microsoft.com/office/drawing/2014/main" id="{3862B817-2833-E434-F761-B6C4E8C63B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41247" y="6494492"/>
            <a:ext cx="914400"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3"/>
          <p:cNvSpPr/>
          <p:nvPr/>
        </p:nvSpPr>
        <p:spPr>
          <a:xfrm>
            <a:off x="3310751" y="3778394"/>
            <a:ext cx="2669855" cy="2669855"/>
          </a:xfrm>
          <a:prstGeom prst="ellipse">
            <a:avLst/>
          </a:prstGeom>
          <a:solidFill>
            <a:srgbClr val="EEF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308" name="Google Shape;308;p1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Machine Learning Algorithms</a:t>
            </a:r>
            <a:endParaRPr dirty="0"/>
          </a:p>
        </p:txBody>
      </p:sp>
      <p:sp>
        <p:nvSpPr>
          <p:cNvPr id="309" name="Google Shape;309;p13"/>
          <p:cNvSpPr/>
          <p:nvPr/>
        </p:nvSpPr>
        <p:spPr>
          <a:xfrm>
            <a:off x="1269939" y="1358957"/>
            <a:ext cx="13716000" cy="980943"/>
          </a:xfrm>
          <a:prstGeom prst="roundRect">
            <a:avLst>
              <a:gd name="adj" fmla="val 11839"/>
            </a:avLst>
          </a:prstGeom>
          <a:noFill/>
          <a:ln>
            <a:noFill/>
          </a:ln>
        </p:spPr>
        <p:txBody>
          <a:bodyPr spcFirstLastPara="1" wrap="square" lIns="91425" tIns="45700" rIns="91425" bIns="45700" anchor="t" anchorCtr="0">
            <a:noAutofit/>
          </a:bodyPr>
          <a:lstStyle/>
          <a:p>
            <a:pPr lvl="1" algn="ctr">
              <a:lnSpc>
                <a:spcPct val="115000"/>
              </a:lnSpc>
              <a:spcBef>
                <a:spcPts val="1100"/>
              </a:spcBef>
            </a:pPr>
            <a:r>
              <a:rPr lang="en-US" sz="2200" dirty="0">
                <a:solidFill>
                  <a:srgbClr val="3F3F3F"/>
                </a:solidFill>
                <a:latin typeface="Open Sans"/>
                <a:ea typeface="Open Sans"/>
                <a:cs typeface="Open Sans"/>
                <a:sym typeface="Open Sans"/>
              </a:rPr>
              <a:t>These processes allow computers to learn patterns from data and make predictions on their own.</a:t>
            </a:r>
            <a:endParaRPr lang="en-US" sz="2200" b="0" i="0" u="none" strike="noStrike" cap="none" dirty="0">
              <a:solidFill>
                <a:srgbClr val="3F3F3F"/>
              </a:solidFill>
              <a:latin typeface="Open Sans"/>
              <a:ea typeface="Open Sans"/>
              <a:cs typeface="Open Sans"/>
              <a:sym typeface="Open Sans"/>
            </a:endParaRPr>
          </a:p>
        </p:txBody>
      </p:sp>
      <p:sp>
        <p:nvSpPr>
          <p:cNvPr id="310" name="Google Shape;310;p13"/>
          <p:cNvSpPr/>
          <p:nvPr/>
        </p:nvSpPr>
        <p:spPr>
          <a:xfrm>
            <a:off x="3904481" y="2541581"/>
            <a:ext cx="8447039"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Machine learning algorithms</a:t>
            </a:r>
            <a:r>
              <a:rPr lang="en-US" sz="2200" dirty="0">
                <a:solidFill>
                  <a:srgbClr val="3F3F3F"/>
                </a:solidFill>
                <a:latin typeface="Open Sans"/>
                <a:ea typeface="Open Sans"/>
                <a:cs typeface="Open Sans"/>
                <a:sym typeface="Open Sans"/>
              </a:rPr>
              <a:t> </a:t>
            </a:r>
            <a:r>
              <a:rPr lang="en-US" sz="2200" b="0" i="0" u="none" strike="noStrike" cap="none" dirty="0">
                <a:solidFill>
                  <a:srgbClr val="3F3F3F"/>
                </a:solidFill>
                <a:latin typeface="Open Sans"/>
                <a:ea typeface="Open Sans"/>
                <a:cs typeface="Open Sans"/>
                <a:sym typeface="Open Sans"/>
              </a:rPr>
              <a:t>help applications to:</a:t>
            </a:r>
            <a:endParaRPr dirty="0"/>
          </a:p>
        </p:txBody>
      </p:sp>
      <p:sp>
        <p:nvSpPr>
          <p:cNvPr id="311" name="Google Shape;311;p13"/>
          <p:cNvSpPr txBox="1"/>
          <p:nvPr/>
        </p:nvSpPr>
        <p:spPr>
          <a:xfrm>
            <a:off x="3694417" y="7267713"/>
            <a:ext cx="1860036" cy="412952"/>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Predict outcomes</a:t>
            </a:r>
            <a:endParaRPr sz="2200" b="0" i="0" u="none" strike="noStrike" cap="none" dirty="0">
              <a:solidFill>
                <a:srgbClr val="3F3F3F"/>
              </a:solidFill>
              <a:latin typeface="Open Sans"/>
              <a:ea typeface="Open Sans"/>
              <a:cs typeface="Open Sans"/>
              <a:sym typeface="Open Sans"/>
            </a:endParaRPr>
          </a:p>
        </p:txBody>
      </p:sp>
      <p:pic>
        <p:nvPicPr>
          <p:cNvPr id="312" name="Google Shape;312;p13"/>
          <p:cNvPicPr preferRelativeResize="0"/>
          <p:nvPr/>
        </p:nvPicPr>
        <p:blipFill rotWithShape="1">
          <a:blip r:embed="rId3">
            <a:alphaModFix/>
          </a:blip>
          <a:srcRect/>
          <a:stretch/>
        </p:blipFill>
        <p:spPr>
          <a:xfrm>
            <a:off x="4002447" y="4470090"/>
            <a:ext cx="1286465" cy="1286465"/>
          </a:xfrm>
          <a:prstGeom prst="rect">
            <a:avLst/>
          </a:prstGeom>
          <a:noFill/>
          <a:ln>
            <a:noFill/>
          </a:ln>
        </p:spPr>
      </p:pic>
      <p:grpSp>
        <p:nvGrpSpPr>
          <p:cNvPr id="313" name="Google Shape;313;p13"/>
          <p:cNvGrpSpPr/>
          <p:nvPr/>
        </p:nvGrpSpPr>
        <p:grpSpPr>
          <a:xfrm>
            <a:off x="10275394" y="3778394"/>
            <a:ext cx="2669855" cy="3902271"/>
            <a:chOff x="6816411" y="3778394"/>
            <a:chExt cx="2669855" cy="3902271"/>
          </a:xfrm>
        </p:grpSpPr>
        <p:sp>
          <p:nvSpPr>
            <p:cNvPr id="314" name="Google Shape;314;p13"/>
            <p:cNvSpPr/>
            <p:nvPr/>
          </p:nvSpPr>
          <p:spPr>
            <a:xfrm>
              <a:off x="6816411" y="3778394"/>
              <a:ext cx="2669855" cy="2669855"/>
            </a:xfrm>
            <a:prstGeom prst="ellipse">
              <a:avLst/>
            </a:prstGeom>
            <a:solidFill>
              <a:srgbClr val="EEF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315" name="Google Shape;315;p13"/>
            <p:cNvSpPr txBox="1"/>
            <p:nvPr/>
          </p:nvSpPr>
          <p:spPr>
            <a:xfrm>
              <a:off x="7017995" y="7257173"/>
              <a:ext cx="2220009" cy="423492"/>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Improve the performance</a:t>
              </a:r>
              <a:endParaRPr sz="2200" b="0" i="0" u="none" strike="noStrike" cap="none" dirty="0">
                <a:solidFill>
                  <a:srgbClr val="3F3F3F"/>
                </a:solidFill>
                <a:latin typeface="Open Sans"/>
                <a:ea typeface="Open Sans"/>
                <a:cs typeface="Open Sans"/>
                <a:sym typeface="Open Sans"/>
              </a:endParaRPr>
            </a:p>
          </p:txBody>
        </p:sp>
        <p:pic>
          <p:nvPicPr>
            <p:cNvPr id="316" name="Google Shape;316;p13"/>
            <p:cNvPicPr preferRelativeResize="0"/>
            <p:nvPr/>
          </p:nvPicPr>
          <p:blipFill rotWithShape="1">
            <a:blip r:embed="rId4">
              <a:alphaModFix/>
            </a:blip>
            <a:srcRect/>
            <a:stretch/>
          </p:blipFill>
          <p:spPr>
            <a:xfrm>
              <a:off x="7349689" y="4335012"/>
              <a:ext cx="1556623" cy="1556623"/>
            </a:xfrm>
            <a:prstGeom prst="rect">
              <a:avLst/>
            </a:prstGeom>
            <a:noFill/>
            <a:ln>
              <a:noFill/>
            </a:ln>
          </p:spPr>
        </p:pic>
      </p:grpSp>
      <p:grpSp>
        <p:nvGrpSpPr>
          <p:cNvPr id="317" name="Google Shape;317;p13"/>
          <p:cNvGrpSpPr/>
          <p:nvPr/>
        </p:nvGrpSpPr>
        <p:grpSpPr>
          <a:xfrm>
            <a:off x="6793011" y="3778394"/>
            <a:ext cx="2669855" cy="3907541"/>
            <a:chOff x="10322654" y="3764110"/>
            <a:chExt cx="2669855" cy="3907541"/>
          </a:xfrm>
        </p:grpSpPr>
        <p:sp>
          <p:nvSpPr>
            <p:cNvPr id="318" name="Google Shape;318;p13"/>
            <p:cNvSpPr/>
            <p:nvPr/>
          </p:nvSpPr>
          <p:spPr>
            <a:xfrm>
              <a:off x="10322654" y="3764110"/>
              <a:ext cx="2669855" cy="2669855"/>
            </a:xfrm>
            <a:prstGeom prst="ellipse">
              <a:avLst/>
            </a:prstGeom>
            <a:solidFill>
              <a:srgbClr val="EEF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319" name="Google Shape;319;p13"/>
            <p:cNvSpPr txBox="1"/>
            <p:nvPr/>
          </p:nvSpPr>
          <p:spPr>
            <a:xfrm>
              <a:off x="10481450" y="7248159"/>
              <a:ext cx="2352257" cy="423492"/>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Classify the target feature</a:t>
              </a:r>
              <a:endParaRPr sz="2200" b="0" i="0" u="none" strike="noStrike" cap="none" dirty="0">
                <a:solidFill>
                  <a:srgbClr val="3F3F3F"/>
                </a:solidFill>
                <a:latin typeface="Open Sans"/>
                <a:ea typeface="Open Sans"/>
                <a:cs typeface="Open Sans"/>
                <a:sym typeface="Open Sans"/>
              </a:endParaRPr>
            </a:p>
          </p:txBody>
        </p:sp>
        <p:pic>
          <p:nvPicPr>
            <p:cNvPr id="320" name="Google Shape;320;p13"/>
            <p:cNvPicPr preferRelativeResize="0"/>
            <p:nvPr/>
          </p:nvPicPr>
          <p:blipFill rotWithShape="1">
            <a:blip r:embed="rId5">
              <a:alphaModFix/>
            </a:blip>
            <a:srcRect/>
            <a:stretch/>
          </p:blipFill>
          <p:spPr>
            <a:xfrm>
              <a:off x="11014347" y="4475931"/>
              <a:ext cx="1286465" cy="1286465"/>
            </a:xfrm>
            <a:prstGeom prst="rect">
              <a:avLst/>
            </a:prstGeom>
            <a:noFill/>
            <a:ln>
              <a:noFill/>
            </a:ln>
          </p:spPr>
        </p:pic>
      </p:grpSp>
      <p:sp>
        <p:nvSpPr>
          <p:cNvPr id="321" name="Google Shape;321;p13"/>
          <p:cNvSpPr/>
          <p:nvPr/>
        </p:nvSpPr>
        <p:spPr>
          <a:xfrm>
            <a:off x="4864100" y="816352"/>
            <a:ext cx="652867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5"/>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Data and Machine Learning Algorithms</a:t>
            </a:r>
            <a:endParaRPr dirty="0"/>
          </a:p>
        </p:txBody>
      </p:sp>
      <p:sp>
        <p:nvSpPr>
          <p:cNvPr id="345" name="Google Shape;345;p15"/>
          <p:cNvSpPr/>
          <p:nvPr/>
        </p:nvSpPr>
        <p:spPr>
          <a:xfrm>
            <a:off x="1893394" y="1191008"/>
            <a:ext cx="12469091"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The quality and quantity of the provided data evaluate the algorithm's performance.</a:t>
            </a:r>
            <a:endParaRPr lang="en-US" dirty="0"/>
          </a:p>
        </p:txBody>
      </p:sp>
      <p:sp>
        <p:nvSpPr>
          <p:cNvPr id="3" name="Brandline_LVC">
            <a:extLst>
              <a:ext uri="{FF2B5EF4-FFF2-40B4-BE49-F238E27FC236}">
                <a16:creationId xmlns:a16="http://schemas.microsoft.com/office/drawing/2014/main" id="{4705DF61-FA49-BCA0-A8F5-885F788FBA29}"/>
              </a:ext>
            </a:extLst>
          </p:cNvPr>
          <p:cNvSpPr/>
          <p:nvPr/>
        </p:nvSpPr>
        <p:spPr>
          <a:xfrm>
            <a:off x="3797300" y="816352"/>
            <a:ext cx="86579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_Box">
            <a:extLst>
              <a:ext uri="{FF2B5EF4-FFF2-40B4-BE49-F238E27FC236}">
                <a16:creationId xmlns:a16="http://schemas.microsoft.com/office/drawing/2014/main" id="{CB8E4F23-269B-F760-28E6-9F995B5DC7BF}"/>
              </a:ext>
            </a:extLst>
          </p:cNvPr>
          <p:cNvSpPr/>
          <p:nvPr/>
        </p:nvSpPr>
        <p:spPr>
          <a:xfrm>
            <a:off x="1038225" y="8420100"/>
            <a:ext cx="14185900" cy="381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i="1" dirty="0">
                <a:solidFill>
                  <a:srgbClr val="404040"/>
                </a:solidFill>
                <a:latin typeface="Open Sans" panose="020B0606030504020204" pitchFamily="34" charset="0"/>
              </a:rPr>
              <a:t>Source: https://academic.oup.com/nsr/article/10/7/nwad125/7147579</a:t>
            </a:r>
          </a:p>
        </p:txBody>
      </p:sp>
      <p:grpSp>
        <p:nvGrpSpPr>
          <p:cNvPr id="9" name="Group 8">
            <a:extLst>
              <a:ext uri="{FF2B5EF4-FFF2-40B4-BE49-F238E27FC236}">
                <a16:creationId xmlns:a16="http://schemas.microsoft.com/office/drawing/2014/main" id="{BA7AF7A5-D78B-FDF0-2884-719B47A52959}"/>
              </a:ext>
            </a:extLst>
          </p:cNvPr>
          <p:cNvGrpSpPr/>
          <p:nvPr/>
        </p:nvGrpSpPr>
        <p:grpSpPr>
          <a:xfrm>
            <a:off x="1461839" y="2414859"/>
            <a:ext cx="13332322" cy="5056642"/>
            <a:chOff x="1396256" y="2445781"/>
            <a:chExt cx="13332322" cy="5056642"/>
          </a:xfrm>
        </p:grpSpPr>
        <p:sp>
          <p:nvSpPr>
            <p:cNvPr id="348" name="Google Shape;348;p15"/>
            <p:cNvSpPr/>
            <p:nvPr/>
          </p:nvSpPr>
          <p:spPr>
            <a:xfrm>
              <a:off x="8969803" y="4183629"/>
              <a:ext cx="5758775" cy="1580946"/>
            </a:xfrm>
            <a:prstGeom prst="roundRect">
              <a:avLst>
                <a:gd name="adj" fmla="val 16667"/>
              </a:avLst>
            </a:prstGeom>
            <a:solidFill>
              <a:srgbClr val="DBF0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dirty="0">
                  <a:solidFill>
                    <a:srgbClr val="404040"/>
                  </a:solidFill>
                  <a:latin typeface="Open Sans"/>
                  <a:ea typeface="Open Sans"/>
                  <a:cs typeface="Open Sans"/>
                  <a:sym typeface="Open Sans"/>
                </a:rPr>
                <a:t>High-quality and quantity of data is crucial for machine learning as it ensure </a:t>
              </a:r>
              <a:r>
                <a:rPr lang="en-US" sz="2200" dirty="0">
                  <a:solidFill>
                    <a:srgbClr val="404040"/>
                  </a:solidFill>
                  <a:latin typeface="Open Sans"/>
                  <a:ea typeface="Open Sans"/>
                  <a:cs typeface="Open Sans"/>
                  <a:sym typeface="Open Sans"/>
                </a:rPr>
                <a:t>better </a:t>
              </a:r>
              <a:r>
                <a:rPr lang="en-US" sz="2200" b="0" i="0" u="none" strike="noStrike" cap="none" dirty="0">
                  <a:solidFill>
                    <a:srgbClr val="404040"/>
                  </a:solidFill>
                  <a:latin typeface="Open Sans"/>
                  <a:ea typeface="Open Sans"/>
                  <a:cs typeface="Open Sans"/>
                  <a:sym typeface="Open Sans"/>
                </a:rPr>
                <a:t>predictions and insights.</a:t>
              </a:r>
            </a:p>
          </p:txBody>
        </p:sp>
        <p:pic>
          <p:nvPicPr>
            <p:cNvPr id="8" name="Picture 7" descr="A graph of a graph with a red line and blue line&#10;&#10;Description automatically generated">
              <a:extLst>
                <a:ext uri="{FF2B5EF4-FFF2-40B4-BE49-F238E27FC236}">
                  <a16:creationId xmlns:a16="http://schemas.microsoft.com/office/drawing/2014/main" id="{9913C0B0-3476-8944-B592-59C48249FCA5}"/>
                </a:ext>
              </a:extLst>
            </p:cNvPr>
            <p:cNvPicPr>
              <a:picLocks noChangeAspect="1"/>
            </p:cNvPicPr>
            <p:nvPr/>
          </p:nvPicPr>
          <p:blipFill>
            <a:blip r:embed="rId4"/>
            <a:stretch>
              <a:fillRect/>
            </a:stretch>
          </p:blipFill>
          <p:spPr>
            <a:xfrm>
              <a:off x="1396256" y="2445781"/>
              <a:ext cx="6729997" cy="5056642"/>
            </a:xfrm>
            <a:prstGeom prst="rect">
              <a:avLst/>
            </a:prstGeom>
            <a:ln>
              <a:solidFill>
                <a:schemeClr val="tx1">
                  <a:lumMod val="75000"/>
                  <a:lumOff val="25000"/>
                </a:schemeClr>
              </a:solidFill>
            </a:ln>
          </p:spPr>
        </p:pic>
      </p:gr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7"/>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rgbClr val="404040"/>
              </a:buClr>
              <a:buSzPts val="2800"/>
              <a:buNone/>
            </a:pPr>
            <a:r>
              <a:rPr lang="en-US" dirty="0"/>
              <a:t>Types of Machine Learning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9"/>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Types of Machine Learning</a:t>
            </a:r>
            <a:endParaRPr dirty="0"/>
          </a:p>
        </p:txBody>
      </p:sp>
      <p:sp>
        <p:nvSpPr>
          <p:cNvPr id="374" name="Google Shape;374;p19"/>
          <p:cNvSpPr/>
          <p:nvPr/>
        </p:nvSpPr>
        <p:spPr>
          <a:xfrm>
            <a:off x="1269939" y="1206457"/>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ML can be divided into four main categories; each characterized by its capacity to predict conditions or identify patterns to produce outcomes. </a:t>
            </a:r>
            <a:endParaRPr dirty="0"/>
          </a:p>
        </p:txBody>
      </p:sp>
      <p:sp>
        <p:nvSpPr>
          <p:cNvPr id="384" name="Google Shape;384;p19"/>
          <p:cNvSpPr/>
          <p:nvPr/>
        </p:nvSpPr>
        <p:spPr>
          <a:xfrm>
            <a:off x="5168900" y="816352"/>
            <a:ext cx="591748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8E6E7938-E7CE-9D08-4A5C-75316BA8E6C1}"/>
              </a:ext>
            </a:extLst>
          </p:cNvPr>
          <p:cNvPicPr>
            <a:picLocks noChangeAspect="1"/>
          </p:cNvPicPr>
          <p:nvPr/>
        </p:nvPicPr>
        <p:blipFill rotWithShape="1">
          <a:blip r:embed="rId4"/>
          <a:srcRect b="44047"/>
          <a:stretch/>
        </p:blipFill>
        <p:spPr>
          <a:xfrm>
            <a:off x="1737305" y="3335151"/>
            <a:ext cx="12781390" cy="3461119"/>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0"/>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Supervised Learning</a:t>
            </a:r>
            <a:endParaRPr dirty="0"/>
          </a:p>
        </p:txBody>
      </p:sp>
      <p:sp>
        <p:nvSpPr>
          <p:cNvPr id="390" name="Google Shape;390;p20"/>
          <p:cNvSpPr/>
          <p:nvPr/>
        </p:nvSpPr>
        <p:spPr>
          <a:xfrm>
            <a:off x="1270000" y="1097330"/>
            <a:ext cx="13716000" cy="980943"/>
          </a:xfrm>
          <a:prstGeom prst="roundRect">
            <a:avLst>
              <a:gd name="adj" fmla="val 11839"/>
            </a:avLst>
          </a:prstGeom>
          <a:noFill/>
          <a:ln>
            <a:noFill/>
          </a:ln>
        </p:spPr>
        <p:txBody>
          <a:bodyPr spcFirstLastPara="1" wrap="square" lIns="91425" tIns="45700" rIns="91425" bIns="45700" anchor="t" anchorCtr="0">
            <a:noAutofit/>
          </a:bodyPr>
          <a:lstStyle/>
          <a:p>
            <a:pPr lvl="0" algn="ctr">
              <a:lnSpc>
                <a:spcPct val="115000"/>
              </a:lnSpc>
              <a:spcBef>
                <a:spcPts val="1100"/>
              </a:spcBef>
            </a:pPr>
            <a:r>
              <a:rPr lang="en-US" sz="2200" dirty="0">
                <a:solidFill>
                  <a:srgbClr val="3F3F3F"/>
                </a:solidFill>
                <a:latin typeface="Open Sans"/>
                <a:ea typeface="Open Sans"/>
                <a:cs typeface="Open Sans"/>
                <a:sym typeface="Open Sans"/>
              </a:rPr>
              <a:t>A s</a:t>
            </a:r>
            <a:r>
              <a:rPr lang="en-US" sz="2200" b="0" i="0" u="none" strike="noStrike" cap="none" dirty="0">
                <a:solidFill>
                  <a:srgbClr val="3F3F3F"/>
                </a:solidFill>
                <a:latin typeface="Open Sans"/>
                <a:ea typeface="Open Sans"/>
                <a:cs typeface="Open Sans"/>
                <a:sym typeface="Open Sans"/>
              </a:rPr>
              <a:t>upervised learning method uses labeled data to predict outcomes guided by specific</a:t>
            </a:r>
            <a:br>
              <a:rPr lang="en-US" sz="2200" b="0" i="0" u="none" strike="noStrike" cap="none" dirty="0">
                <a:solidFill>
                  <a:srgbClr val="3F3F3F"/>
                </a:solidFill>
                <a:latin typeface="Open Sans"/>
                <a:ea typeface="Open Sans"/>
                <a:cs typeface="Open Sans"/>
                <a:sym typeface="Open Sans"/>
              </a:rPr>
            </a:br>
            <a:r>
              <a:rPr lang="en-US" sz="2200" b="0" i="0" u="none" strike="noStrike" cap="none" dirty="0">
                <a:solidFill>
                  <a:srgbClr val="3F3F3F"/>
                </a:solidFill>
                <a:latin typeface="Open Sans"/>
                <a:ea typeface="Open Sans"/>
                <a:cs typeface="Open Sans"/>
                <a:sym typeface="Open Sans"/>
              </a:rPr>
              <a:t> input-output pairs.</a:t>
            </a:r>
            <a:endParaRPr lang="en-US" dirty="0"/>
          </a:p>
        </p:txBody>
      </p:sp>
      <p:sp>
        <p:nvSpPr>
          <p:cNvPr id="391" name="Google Shape;391;p20"/>
          <p:cNvSpPr txBox="1"/>
          <p:nvPr/>
        </p:nvSpPr>
        <p:spPr>
          <a:xfrm>
            <a:off x="5215070" y="7832847"/>
            <a:ext cx="5825738" cy="838042"/>
          </a:xfrm>
          <a:prstGeom prst="rect">
            <a:avLst/>
          </a:prstGeom>
          <a:noFill/>
          <a:ln>
            <a:noFill/>
          </a:ln>
        </p:spPr>
        <p:txBody>
          <a:bodyPr spcFirstLastPara="1" wrap="square" lIns="90000" tIns="46800" rIns="90000" bIns="46800" anchor="ctr" anchorCtr="0">
            <a:no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Here, both inputs and outputs are known.</a:t>
            </a:r>
            <a:endParaRPr lang="en-US" dirty="0"/>
          </a:p>
        </p:txBody>
      </p:sp>
      <p:sp>
        <p:nvSpPr>
          <p:cNvPr id="401" name="Google Shape;401;p20"/>
          <p:cNvSpPr/>
          <p:nvPr/>
        </p:nvSpPr>
        <p:spPr>
          <a:xfrm>
            <a:off x="5880100" y="816352"/>
            <a:ext cx="4502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6" name="Picture 5" descr="A screenshot of a computer&#10;&#10;Description automatically generated">
            <a:extLst>
              <a:ext uri="{FF2B5EF4-FFF2-40B4-BE49-F238E27FC236}">
                <a16:creationId xmlns:a16="http://schemas.microsoft.com/office/drawing/2014/main" id="{02746B0F-C26E-9915-CF44-B81E0238A6E6}"/>
              </a:ext>
            </a:extLst>
          </p:cNvPr>
          <p:cNvPicPr>
            <a:picLocks noChangeAspect="1"/>
          </p:cNvPicPr>
          <p:nvPr/>
        </p:nvPicPr>
        <p:blipFill>
          <a:blip r:embed="rId4"/>
          <a:stretch>
            <a:fillRect/>
          </a:stretch>
        </p:blipFill>
        <p:spPr>
          <a:xfrm>
            <a:off x="2789462" y="2576791"/>
            <a:ext cx="10677075" cy="4887541"/>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1"/>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Supervised Learning </a:t>
            </a:r>
            <a:r>
              <a:rPr lang="en-US" sz="2800" b="1" dirty="0">
                <a:solidFill>
                  <a:srgbClr val="3F3F3F"/>
                </a:solidFill>
                <a:latin typeface="Open Sans"/>
                <a:ea typeface="Open Sans"/>
                <a:cs typeface="Open Sans"/>
                <a:sym typeface="Open Sans"/>
              </a:rPr>
              <a:t>Algorithms</a:t>
            </a:r>
            <a:endParaRPr dirty="0"/>
          </a:p>
        </p:txBody>
      </p:sp>
      <p:sp>
        <p:nvSpPr>
          <p:cNvPr id="407" name="Google Shape;407;p21"/>
          <p:cNvSpPr/>
          <p:nvPr/>
        </p:nvSpPr>
        <p:spPr>
          <a:xfrm>
            <a:off x="1269939"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Some commonly known supervised learning </a:t>
            </a:r>
            <a:r>
              <a:rPr lang="en-US" sz="2200" dirty="0">
                <a:solidFill>
                  <a:srgbClr val="3F3F3F"/>
                </a:solidFill>
                <a:latin typeface="Open Sans"/>
                <a:ea typeface="Open Sans"/>
                <a:cs typeface="Open Sans"/>
                <a:sym typeface="Open Sans"/>
              </a:rPr>
              <a:t>a</a:t>
            </a:r>
            <a:r>
              <a:rPr lang="en-US" sz="2200" b="0" i="0" u="none" strike="noStrike" cap="none" dirty="0">
                <a:solidFill>
                  <a:srgbClr val="3F3F3F"/>
                </a:solidFill>
                <a:latin typeface="Open Sans"/>
                <a:ea typeface="Open Sans"/>
                <a:cs typeface="Open Sans"/>
                <a:sym typeface="Open Sans"/>
              </a:rPr>
              <a:t>lgorithms are:</a:t>
            </a:r>
            <a:endParaRPr lang="en-US" dirty="0"/>
          </a:p>
        </p:txBody>
      </p:sp>
      <p:sp>
        <p:nvSpPr>
          <p:cNvPr id="420" name="Google Shape;420;p21"/>
          <p:cNvSpPr/>
          <p:nvPr/>
        </p:nvSpPr>
        <p:spPr>
          <a:xfrm>
            <a:off x="4851400" y="816352"/>
            <a:ext cx="656042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783FA7E3-4DC3-86B7-998F-644018F2F92B}"/>
              </a:ext>
            </a:extLst>
          </p:cNvPr>
          <p:cNvGrpSpPr/>
          <p:nvPr/>
        </p:nvGrpSpPr>
        <p:grpSpPr>
          <a:xfrm>
            <a:off x="2998349" y="3162042"/>
            <a:ext cx="10259303" cy="3635041"/>
            <a:chOff x="2998349" y="3162042"/>
            <a:chExt cx="10259303" cy="3635041"/>
          </a:xfrm>
        </p:grpSpPr>
        <p:sp>
          <p:nvSpPr>
            <p:cNvPr id="411" name="Google Shape;411;p21"/>
            <p:cNvSpPr/>
            <p:nvPr/>
          </p:nvSpPr>
          <p:spPr>
            <a:xfrm>
              <a:off x="9200088" y="3162042"/>
              <a:ext cx="4057564" cy="1569370"/>
            </a:xfrm>
            <a:prstGeom prst="round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Decision trees</a:t>
              </a:r>
              <a:endParaRPr dirty="0">
                <a:solidFill>
                  <a:schemeClr val="tx1">
                    <a:lumMod val="75000"/>
                    <a:lumOff val="25000"/>
                  </a:schemeClr>
                </a:solidFill>
              </a:endParaRPr>
            </a:p>
          </p:txBody>
        </p:sp>
        <p:sp>
          <p:nvSpPr>
            <p:cNvPr id="2" name="Google Shape;411;p21">
              <a:extLst>
                <a:ext uri="{FF2B5EF4-FFF2-40B4-BE49-F238E27FC236}">
                  <a16:creationId xmlns:a16="http://schemas.microsoft.com/office/drawing/2014/main" id="{4B7E3BBA-9982-57CE-ACCC-A8173ACBDD66}"/>
                </a:ext>
              </a:extLst>
            </p:cNvPr>
            <p:cNvSpPr/>
            <p:nvPr/>
          </p:nvSpPr>
          <p:spPr>
            <a:xfrm>
              <a:off x="9200088" y="5227713"/>
              <a:ext cx="4057564" cy="1569370"/>
            </a:xfrm>
            <a:prstGeom prst="round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Support vector machines</a:t>
              </a:r>
            </a:p>
          </p:txBody>
        </p:sp>
        <p:sp>
          <p:nvSpPr>
            <p:cNvPr id="3" name="Google Shape;411;p21">
              <a:extLst>
                <a:ext uri="{FF2B5EF4-FFF2-40B4-BE49-F238E27FC236}">
                  <a16:creationId xmlns:a16="http://schemas.microsoft.com/office/drawing/2014/main" id="{D26940C1-506A-75AA-3BF9-AF431BA655FE}"/>
                </a:ext>
              </a:extLst>
            </p:cNvPr>
            <p:cNvSpPr/>
            <p:nvPr/>
          </p:nvSpPr>
          <p:spPr>
            <a:xfrm>
              <a:off x="2998350" y="3162042"/>
              <a:ext cx="4057564" cy="1569370"/>
            </a:xfrm>
            <a:prstGeom prst="round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Linear regression</a:t>
              </a:r>
            </a:p>
          </p:txBody>
        </p:sp>
        <p:sp>
          <p:nvSpPr>
            <p:cNvPr id="4" name="Google Shape;411;p21">
              <a:extLst>
                <a:ext uri="{FF2B5EF4-FFF2-40B4-BE49-F238E27FC236}">
                  <a16:creationId xmlns:a16="http://schemas.microsoft.com/office/drawing/2014/main" id="{D29E2FFA-919E-141B-8659-541243B149FD}"/>
                </a:ext>
              </a:extLst>
            </p:cNvPr>
            <p:cNvSpPr/>
            <p:nvPr/>
          </p:nvSpPr>
          <p:spPr>
            <a:xfrm>
              <a:off x="2998349" y="5227713"/>
              <a:ext cx="4057564" cy="1569370"/>
            </a:xfrm>
            <a:prstGeom prst="round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Open Sans"/>
                  <a:ea typeface="Open Sans"/>
                  <a:cs typeface="Open Sans"/>
                  <a:sym typeface="Open Sans"/>
                </a:rPr>
                <a:t>Logistic regression</a:t>
              </a:r>
            </a:p>
          </p:txBody>
        </p:sp>
      </p:gr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Supervised Learning: Examples</a:t>
            </a:r>
            <a:endParaRPr dirty="0"/>
          </a:p>
        </p:txBody>
      </p:sp>
      <p:sp>
        <p:nvSpPr>
          <p:cNvPr id="426" name="Google Shape;426;p22"/>
          <p:cNvSpPr/>
          <p:nvPr/>
        </p:nvSpPr>
        <p:spPr>
          <a:xfrm>
            <a:off x="1269939" y="1097328"/>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Some examples of supervised learning are:</a:t>
            </a:r>
            <a:endParaRPr dirty="0"/>
          </a:p>
        </p:txBody>
      </p:sp>
      <p:grpSp>
        <p:nvGrpSpPr>
          <p:cNvPr id="427" name="Google Shape;427;p22"/>
          <p:cNvGrpSpPr/>
          <p:nvPr/>
        </p:nvGrpSpPr>
        <p:grpSpPr>
          <a:xfrm>
            <a:off x="6562182" y="2813190"/>
            <a:ext cx="3131524" cy="2955693"/>
            <a:chOff x="5965566" y="2378515"/>
            <a:chExt cx="4584860" cy="4327432"/>
          </a:xfrm>
        </p:grpSpPr>
        <p:grpSp>
          <p:nvGrpSpPr>
            <p:cNvPr id="428" name="Google Shape;428;p22"/>
            <p:cNvGrpSpPr/>
            <p:nvPr/>
          </p:nvGrpSpPr>
          <p:grpSpPr>
            <a:xfrm>
              <a:off x="5965566" y="2378515"/>
              <a:ext cx="4584860" cy="4124916"/>
              <a:chOff x="3167649" y="1285497"/>
              <a:chExt cx="5839993" cy="5254143"/>
            </a:xfrm>
          </p:grpSpPr>
          <p:sp>
            <p:nvSpPr>
              <p:cNvPr id="429" name="Google Shape;429;p22"/>
              <p:cNvSpPr/>
              <p:nvPr/>
            </p:nvSpPr>
            <p:spPr>
              <a:xfrm rot="7200000">
                <a:off x="6109763" y="1395454"/>
                <a:ext cx="2058886" cy="3126270"/>
              </a:xfrm>
              <a:custGeom>
                <a:avLst/>
                <a:gdLst/>
                <a:ahLst/>
                <a:cxnLst/>
                <a:rect l="l" t="t" r="r" b="b"/>
                <a:pathLst>
                  <a:path w="2058886" h="3126270" extrusionOk="0">
                    <a:moveTo>
                      <a:pt x="246956" y="3126270"/>
                    </a:moveTo>
                    <a:lnTo>
                      <a:pt x="186987" y="3009127"/>
                    </a:lnTo>
                    <a:cubicBezTo>
                      <a:pt x="-257084" y="2021078"/>
                      <a:pt x="110639" y="837671"/>
                      <a:pt x="1068971" y="284378"/>
                    </a:cubicBezTo>
                    <a:cubicBezTo>
                      <a:pt x="1324526" y="136833"/>
                      <a:pt x="1597887" y="48064"/>
                      <a:pt x="1873399" y="13877"/>
                    </a:cubicBezTo>
                    <a:lnTo>
                      <a:pt x="2058886" y="0"/>
                    </a:lnTo>
                    <a:lnTo>
                      <a:pt x="2058886" y="930624"/>
                    </a:lnTo>
                    <a:lnTo>
                      <a:pt x="1988223" y="935910"/>
                    </a:lnTo>
                    <a:cubicBezTo>
                      <a:pt x="1832459" y="955239"/>
                      <a:pt x="1677910" y="1005425"/>
                      <a:pt x="1533428" y="1088842"/>
                    </a:cubicBezTo>
                    <a:cubicBezTo>
                      <a:pt x="991621" y="1401654"/>
                      <a:pt x="783724" y="2070711"/>
                      <a:pt x="1034785" y="2629319"/>
                    </a:cubicBezTo>
                    <a:lnTo>
                      <a:pt x="1051420" y="2661812"/>
                    </a:lnTo>
                    <a:lnTo>
                      <a:pt x="246956" y="3126270"/>
                    </a:lnTo>
                    <a:close/>
                  </a:path>
                </a:pathLst>
              </a:custGeom>
              <a:solidFill>
                <a:srgbClr val="C7D3DD"/>
              </a:solidFill>
              <a:ln>
                <a:noFill/>
              </a:ln>
              <a:effectLst>
                <a:outerShdw blurRad="76200" dist="50800" dir="5400000" algn="ctr" rotWithShape="0">
                  <a:schemeClr val="accent3">
                    <a:alpha val="20000"/>
                  </a:schemeClr>
                </a:outerShdw>
              </a:effectLst>
            </p:spPr>
            <p:txBody>
              <a:bodyPr spcFirstLastPara="1" wrap="square" lIns="91425" tIns="45700" rIns="91425" bIns="45700" anchor="ctr" anchorCtr="0">
                <a:normAutofit/>
              </a:bodyPr>
              <a:lstStyle/>
              <a:p>
                <a:pPr marL="0" marR="0" lvl="0" indent="0" algn="ctr" rtl="0">
                  <a:spcBef>
                    <a:spcPts val="0"/>
                  </a:spcBef>
                  <a:spcAft>
                    <a:spcPts val="0"/>
                  </a:spcAft>
                  <a:buNone/>
                </a:pPr>
                <a:endParaRPr sz="2000" b="1" i="0" u="none" strike="noStrike" cap="none" dirty="0">
                  <a:solidFill>
                    <a:schemeClr val="lt1"/>
                  </a:solidFill>
                  <a:latin typeface="Calibri"/>
                  <a:ea typeface="Calibri"/>
                  <a:cs typeface="Calibri"/>
                  <a:sym typeface="Calibri"/>
                </a:endParaRPr>
              </a:p>
            </p:txBody>
          </p:sp>
          <p:sp>
            <p:nvSpPr>
              <p:cNvPr id="430" name="Google Shape;430;p22"/>
              <p:cNvSpPr/>
              <p:nvPr/>
            </p:nvSpPr>
            <p:spPr>
              <a:xfrm rot="-7200000" flipH="1">
                <a:off x="4006642" y="1395453"/>
                <a:ext cx="2058886" cy="3126270"/>
              </a:xfrm>
              <a:custGeom>
                <a:avLst/>
                <a:gdLst/>
                <a:ahLst/>
                <a:cxnLst/>
                <a:rect l="l" t="t" r="r" b="b"/>
                <a:pathLst>
                  <a:path w="2058886" h="3126270" extrusionOk="0">
                    <a:moveTo>
                      <a:pt x="246956" y="3126270"/>
                    </a:moveTo>
                    <a:lnTo>
                      <a:pt x="186987" y="3009127"/>
                    </a:lnTo>
                    <a:cubicBezTo>
                      <a:pt x="-257084" y="2021078"/>
                      <a:pt x="110639" y="837671"/>
                      <a:pt x="1068971" y="284378"/>
                    </a:cubicBezTo>
                    <a:cubicBezTo>
                      <a:pt x="1324526" y="136833"/>
                      <a:pt x="1597887" y="48064"/>
                      <a:pt x="1873399" y="13877"/>
                    </a:cubicBezTo>
                    <a:lnTo>
                      <a:pt x="2058886" y="0"/>
                    </a:lnTo>
                    <a:lnTo>
                      <a:pt x="2058886" y="930624"/>
                    </a:lnTo>
                    <a:lnTo>
                      <a:pt x="1988223" y="935910"/>
                    </a:lnTo>
                    <a:cubicBezTo>
                      <a:pt x="1832459" y="955239"/>
                      <a:pt x="1677910" y="1005425"/>
                      <a:pt x="1533428" y="1088842"/>
                    </a:cubicBezTo>
                    <a:cubicBezTo>
                      <a:pt x="991621" y="1401654"/>
                      <a:pt x="783724" y="2070711"/>
                      <a:pt x="1034785" y="2629319"/>
                    </a:cubicBezTo>
                    <a:lnTo>
                      <a:pt x="1051420" y="2661812"/>
                    </a:lnTo>
                    <a:lnTo>
                      <a:pt x="246956" y="3126270"/>
                    </a:lnTo>
                    <a:close/>
                  </a:path>
                </a:pathLst>
              </a:custGeom>
              <a:solidFill>
                <a:srgbClr val="C7D3DD"/>
              </a:solidFill>
              <a:ln>
                <a:noFill/>
              </a:ln>
              <a:effectLst>
                <a:outerShdw blurRad="76200" dist="50800" dir="5400000" algn="ctr" rotWithShape="0">
                  <a:schemeClr val="accent1">
                    <a:alpha val="20000"/>
                  </a:schemeClr>
                </a:outerShdw>
              </a:effectLst>
            </p:spPr>
            <p:txBody>
              <a:bodyPr spcFirstLastPara="1" wrap="square" lIns="91425" tIns="45700" rIns="91425" bIns="45700" anchor="ctr" anchorCtr="0">
                <a:normAutofit/>
              </a:bodyPr>
              <a:lstStyle/>
              <a:p>
                <a:pPr marL="0" marR="0" lvl="0" indent="0" algn="ctr" rtl="0">
                  <a:spcBef>
                    <a:spcPts val="0"/>
                  </a:spcBef>
                  <a:spcAft>
                    <a:spcPts val="0"/>
                  </a:spcAft>
                  <a:buNone/>
                </a:pPr>
                <a:endParaRPr sz="2000" b="1" i="0" u="none" strike="noStrike" cap="none" dirty="0">
                  <a:solidFill>
                    <a:schemeClr val="lt1"/>
                  </a:solidFill>
                  <a:latin typeface="Calibri"/>
                  <a:ea typeface="Calibri"/>
                  <a:cs typeface="Calibri"/>
                  <a:sym typeface="Calibri"/>
                </a:endParaRPr>
              </a:p>
            </p:txBody>
          </p:sp>
          <p:sp>
            <p:nvSpPr>
              <p:cNvPr id="431" name="Google Shape;431;p22"/>
              <p:cNvSpPr/>
              <p:nvPr/>
            </p:nvSpPr>
            <p:spPr>
              <a:xfrm rot="-7200000">
                <a:off x="5118944" y="3303413"/>
                <a:ext cx="2058886" cy="3126270"/>
              </a:xfrm>
              <a:custGeom>
                <a:avLst/>
                <a:gdLst/>
                <a:ahLst/>
                <a:cxnLst/>
                <a:rect l="l" t="t" r="r" b="b"/>
                <a:pathLst>
                  <a:path w="2058886" h="3126270" extrusionOk="0">
                    <a:moveTo>
                      <a:pt x="246956" y="3126270"/>
                    </a:moveTo>
                    <a:lnTo>
                      <a:pt x="186987" y="3009127"/>
                    </a:lnTo>
                    <a:cubicBezTo>
                      <a:pt x="-257084" y="2021078"/>
                      <a:pt x="110639" y="837671"/>
                      <a:pt x="1068971" y="284378"/>
                    </a:cubicBezTo>
                    <a:cubicBezTo>
                      <a:pt x="1324526" y="136833"/>
                      <a:pt x="1597887" y="48064"/>
                      <a:pt x="1873399" y="13877"/>
                    </a:cubicBezTo>
                    <a:lnTo>
                      <a:pt x="2058886" y="0"/>
                    </a:lnTo>
                    <a:lnTo>
                      <a:pt x="2058886" y="930624"/>
                    </a:lnTo>
                    <a:lnTo>
                      <a:pt x="1988223" y="935910"/>
                    </a:lnTo>
                    <a:cubicBezTo>
                      <a:pt x="1832459" y="955239"/>
                      <a:pt x="1677910" y="1005425"/>
                      <a:pt x="1533428" y="1088842"/>
                    </a:cubicBezTo>
                    <a:cubicBezTo>
                      <a:pt x="991621" y="1401654"/>
                      <a:pt x="783724" y="2070711"/>
                      <a:pt x="1034785" y="2629319"/>
                    </a:cubicBezTo>
                    <a:lnTo>
                      <a:pt x="1051420" y="2661812"/>
                    </a:lnTo>
                    <a:lnTo>
                      <a:pt x="246956" y="3126270"/>
                    </a:lnTo>
                    <a:close/>
                  </a:path>
                </a:pathLst>
              </a:custGeom>
              <a:solidFill>
                <a:srgbClr val="C7D3DD"/>
              </a:solidFill>
              <a:ln>
                <a:noFill/>
              </a:ln>
              <a:effectLst>
                <a:outerShdw blurRad="76200" dist="50800" dir="5400000" algn="ctr" rotWithShape="0">
                  <a:schemeClr val="accent2">
                    <a:alpha val="20000"/>
                  </a:schemeClr>
                </a:outerShdw>
              </a:effectLst>
            </p:spPr>
            <p:txBody>
              <a:bodyPr spcFirstLastPara="1" wrap="square" lIns="91425" tIns="45700" rIns="91425" bIns="45700" anchor="ctr" anchorCtr="0">
                <a:normAutofit/>
              </a:bodyPr>
              <a:lstStyle/>
              <a:p>
                <a:pPr marL="0" marR="0" lvl="0" indent="0" algn="ctr" rtl="0">
                  <a:spcBef>
                    <a:spcPts val="0"/>
                  </a:spcBef>
                  <a:spcAft>
                    <a:spcPts val="0"/>
                  </a:spcAft>
                  <a:buNone/>
                </a:pPr>
                <a:endParaRPr sz="2000" b="1" i="0" u="none" strike="noStrike" cap="none" dirty="0">
                  <a:solidFill>
                    <a:schemeClr val="lt1"/>
                  </a:solidFill>
                  <a:latin typeface="Calibri"/>
                  <a:ea typeface="Calibri"/>
                  <a:cs typeface="Calibri"/>
                  <a:sym typeface="Calibri"/>
                </a:endParaRPr>
              </a:p>
            </p:txBody>
          </p:sp>
        </p:grpSp>
        <p:sp>
          <p:nvSpPr>
            <p:cNvPr id="432" name="Google Shape;432;p22"/>
            <p:cNvSpPr/>
            <p:nvPr/>
          </p:nvSpPr>
          <p:spPr>
            <a:xfrm>
              <a:off x="6028316" y="2511034"/>
              <a:ext cx="1546526" cy="1546525"/>
            </a:xfrm>
            <a:prstGeom prst="ellipse">
              <a:avLst/>
            </a:prstGeom>
            <a:solidFill>
              <a:srgbClr val="162E5D"/>
            </a:solidFill>
            <a:ln>
              <a:noFill/>
            </a:ln>
            <a:effectLst>
              <a:outerShdw blurRad="254000" dist="127000" algn="ctr" rotWithShape="0">
                <a:srgbClr val="A5A5A5">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433" name="Google Shape;433;p22"/>
            <p:cNvSpPr/>
            <p:nvPr/>
          </p:nvSpPr>
          <p:spPr>
            <a:xfrm>
              <a:off x="7523065" y="5159422"/>
              <a:ext cx="1546526" cy="1546525"/>
            </a:xfrm>
            <a:prstGeom prst="ellipse">
              <a:avLst/>
            </a:prstGeom>
            <a:solidFill>
              <a:srgbClr val="162E5D"/>
            </a:solidFill>
            <a:ln>
              <a:noFill/>
            </a:ln>
            <a:effectLst>
              <a:outerShdw blurRad="254000" dist="127000" algn="ctr" rotWithShape="0">
                <a:srgbClr val="A5A5A5">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434" name="Google Shape;434;p22"/>
            <p:cNvSpPr/>
            <p:nvPr/>
          </p:nvSpPr>
          <p:spPr>
            <a:xfrm>
              <a:off x="8962058" y="2511034"/>
              <a:ext cx="1546526" cy="1546525"/>
            </a:xfrm>
            <a:prstGeom prst="ellipse">
              <a:avLst/>
            </a:prstGeom>
            <a:solidFill>
              <a:srgbClr val="162E5D"/>
            </a:solidFill>
            <a:ln>
              <a:noFill/>
            </a:ln>
            <a:effectLst>
              <a:outerShdw blurRad="254000" dist="127000" algn="ctr" rotWithShape="0">
                <a:srgbClr val="A5A5A5">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grpSp>
      <p:sp>
        <p:nvSpPr>
          <p:cNvPr id="435" name="Google Shape;435;p22"/>
          <p:cNvSpPr/>
          <p:nvPr/>
        </p:nvSpPr>
        <p:spPr>
          <a:xfrm>
            <a:off x="1704680" y="2605747"/>
            <a:ext cx="4641558" cy="1365153"/>
          </a:xfrm>
          <a:prstGeom prst="roundRect">
            <a:avLst>
              <a:gd name="adj" fmla="val 16667"/>
            </a:avLst>
          </a:prstGeom>
          <a:solidFill>
            <a:schemeClr val="accent1">
              <a:lumMod val="20000"/>
              <a:lumOff val="80000"/>
            </a:schemeClr>
          </a:solidFill>
          <a:ln>
            <a:noFill/>
          </a:ln>
        </p:spPr>
        <p:txBody>
          <a:bodyPr spcFirstLastPara="1" wrap="square" lIns="91425" tIns="45700" rIns="91425" bIns="45700" anchor="ctr" anchorCtr="0">
            <a:noAutofit/>
          </a:bodyPr>
          <a:lstStyle/>
          <a:p>
            <a:pPr algn="ctr">
              <a:lnSpc>
                <a:spcPct val="114000"/>
              </a:lnSpc>
            </a:pPr>
            <a:r>
              <a:rPr lang="en-US" sz="2200" dirty="0">
                <a:solidFill>
                  <a:schemeClr val="tx1">
                    <a:lumMod val="75000"/>
                    <a:lumOff val="25000"/>
                  </a:schemeClr>
                </a:solidFill>
                <a:latin typeface="Open Sans"/>
                <a:ea typeface="Open Sans"/>
                <a:cs typeface="Open Sans"/>
                <a:sym typeface="Open Sans"/>
              </a:rPr>
              <a:t>Predicting temperature rise based on yearly</a:t>
            </a:r>
          </a:p>
          <a:p>
            <a:pPr algn="ctr">
              <a:lnSpc>
                <a:spcPct val="114000"/>
              </a:lnSpc>
            </a:pPr>
            <a:r>
              <a:rPr lang="en-US" sz="2200" dirty="0">
                <a:solidFill>
                  <a:schemeClr val="tx1">
                    <a:lumMod val="75000"/>
                    <a:lumOff val="25000"/>
                  </a:schemeClr>
                </a:solidFill>
                <a:latin typeface="Open Sans"/>
                <a:ea typeface="Open Sans"/>
                <a:cs typeface="Open Sans"/>
                <a:sym typeface="Open Sans"/>
              </a:rPr>
              <a:t> temperature trends</a:t>
            </a:r>
            <a:endParaRPr sz="2200" dirty="0">
              <a:solidFill>
                <a:schemeClr val="tx1">
                  <a:lumMod val="75000"/>
                  <a:lumOff val="25000"/>
                </a:schemeClr>
              </a:solidFill>
              <a:latin typeface="Open Sans"/>
              <a:ea typeface="Open Sans"/>
              <a:cs typeface="Open Sans"/>
            </a:endParaRPr>
          </a:p>
        </p:txBody>
      </p:sp>
      <p:sp>
        <p:nvSpPr>
          <p:cNvPr id="436" name="Google Shape;436;p22"/>
          <p:cNvSpPr/>
          <p:nvPr/>
        </p:nvSpPr>
        <p:spPr>
          <a:xfrm>
            <a:off x="5681116" y="5822255"/>
            <a:ext cx="4893641" cy="1394380"/>
          </a:xfrm>
          <a:prstGeom prst="roundRect">
            <a:avLst>
              <a:gd name="adj" fmla="val 16667"/>
            </a:avLst>
          </a:prstGeom>
          <a:solidFill>
            <a:schemeClr val="accent1">
              <a:lumMod val="20000"/>
              <a:lumOff val="80000"/>
            </a:schemeClr>
          </a:solidFill>
          <a:ln>
            <a:noFill/>
          </a:ln>
        </p:spPr>
        <p:txBody>
          <a:bodyPr spcFirstLastPara="1" wrap="square" lIns="91425" tIns="45700" rIns="91425" bIns="45700" anchor="ctr" anchorCtr="0">
            <a:noAutofit/>
          </a:bodyPr>
          <a:lstStyle/>
          <a:p>
            <a:pPr algn="ctr">
              <a:lnSpc>
                <a:spcPct val="114000"/>
              </a:lnSpc>
            </a:pPr>
            <a:r>
              <a:rPr lang="en-US" sz="2200" dirty="0">
                <a:solidFill>
                  <a:schemeClr val="tx1">
                    <a:lumMod val="75000"/>
                    <a:lumOff val="25000"/>
                  </a:schemeClr>
                </a:solidFill>
                <a:latin typeface="Open Sans"/>
                <a:ea typeface="Open Sans"/>
                <a:cs typeface="Open Sans"/>
                <a:sym typeface="Open Sans"/>
              </a:rPr>
              <a:t>Sorting waste based on known waste items and their corresponding waste types</a:t>
            </a:r>
            <a:endParaRPr sz="2200" dirty="0">
              <a:solidFill>
                <a:schemeClr val="tx1">
                  <a:lumMod val="75000"/>
                  <a:lumOff val="25000"/>
                </a:schemeClr>
              </a:solidFill>
              <a:latin typeface="Open Sans"/>
              <a:ea typeface="Open Sans"/>
              <a:cs typeface="Open Sans"/>
            </a:endParaRPr>
          </a:p>
        </p:txBody>
      </p:sp>
      <p:sp>
        <p:nvSpPr>
          <p:cNvPr id="437" name="Google Shape;437;p22"/>
          <p:cNvSpPr/>
          <p:nvPr/>
        </p:nvSpPr>
        <p:spPr>
          <a:xfrm>
            <a:off x="9909764" y="2605747"/>
            <a:ext cx="4641558" cy="1365152"/>
          </a:xfrm>
          <a:prstGeom prst="roundRect">
            <a:avLst>
              <a:gd name="adj" fmla="val 16667"/>
            </a:avLst>
          </a:prstGeom>
          <a:solidFill>
            <a:schemeClr val="accent1">
              <a:lumMod val="20000"/>
              <a:lumOff val="80000"/>
            </a:schemeClr>
          </a:solidFill>
          <a:ln>
            <a:noFill/>
          </a:ln>
        </p:spPr>
        <p:txBody>
          <a:bodyPr spcFirstLastPara="1" wrap="square" lIns="91425" tIns="45700" rIns="91425" bIns="45700" anchor="ctr" anchorCtr="0">
            <a:noAutofit/>
          </a:bodyPr>
          <a:lstStyle/>
          <a:p>
            <a:pPr algn="ctr">
              <a:lnSpc>
                <a:spcPct val="114000"/>
              </a:lnSpc>
            </a:pPr>
            <a:r>
              <a:rPr lang="en-US" sz="2200" dirty="0">
                <a:solidFill>
                  <a:schemeClr val="tx1">
                    <a:lumMod val="75000"/>
                    <a:lumOff val="25000"/>
                  </a:schemeClr>
                </a:solidFill>
                <a:latin typeface="Open Sans"/>
                <a:ea typeface="Open Sans"/>
                <a:cs typeface="Open Sans"/>
                <a:sym typeface="Open Sans"/>
              </a:rPr>
              <a:t>Predicting crop yield based </a:t>
            </a:r>
          </a:p>
          <a:p>
            <a:pPr algn="ctr">
              <a:lnSpc>
                <a:spcPct val="114000"/>
              </a:lnSpc>
            </a:pPr>
            <a:r>
              <a:rPr lang="en-US" sz="2200" dirty="0">
                <a:solidFill>
                  <a:schemeClr val="tx1">
                    <a:lumMod val="75000"/>
                    <a:lumOff val="25000"/>
                  </a:schemeClr>
                </a:solidFill>
                <a:latin typeface="Open Sans"/>
                <a:ea typeface="Open Sans"/>
                <a:cs typeface="Open Sans"/>
                <a:sym typeface="Open Sans"/>
              </a:rPr>
              <a:t>on seasonal crop </a:t>
            </a:r>
          </a:p>
          <a:p>
            <a:pPr algn="ctr">
              <a:lnSpc>
                <a:spcPct val="114000"/>
              </a:lnSpc>
            </a:pPr>
            <a:r>
              <a:rPr lang="en-US" sz="2200" dirty="0">
                <a:solidFill>
                  <a:schemeClr val="tx1">
                    <a:lumMod val="75000"/>
                    <a:lumOff val="25000"/>
                  </a:schemeClr>
                </a:solidFill>
                <a:latin typeface="Open Sans"/>
                <a:ea typeface="Open Sans"/>
                <a:cs typeface="Open Sans"/>
                <a:sym typeface="Open Sans"/>
              </a:rPr>
              <a:t>quality changes</a:t>
            </a:r>
            <a:endParaRPr sz="2200" dirty="0">
              <a:solidFill>
                <a:schemeClr val="tx1">
                  <a:lumMod val="75000"/>
                  <a:lumOff val="25000"/>
                </a:schemeClr>
              </a:solidFill>
              <a:latin typeface="Open Sans"/>
              <a:ea typeface="Open Sans"/>
              <a:cs typeface="Open Sans"/>
            </a:endParaRPr>
          </a:p>
        </p:txBody>
      </p:sp>
      <p:sp>
        <p:nvSpPr>
          <p:cNvPr id="438" name="Google Shape;438;p22"/>
          <p:cNvSpPr/>
          <p:nvPr/>
        </p:nvSpPr>
        <p:spPr>
          <a:xfrm>
            <a:off x="3210299" y="7556200"/>
            <a:ext cx="9900418"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In spam filtering, computers learn from labeled emails to decide if new emails are spam or not.</a:t>
            </a:r>
          </a:p>
        </p:txBody>
      </p:sp>
      <p:sp>
        <p:nvSpPr>
          <p:cNvPr id="439" name="Google Shape;439;p22"/>
          <p:cNvSpPr/>
          <p:nvPr/>
        </p:nvSpPr>
        <p:spPr>
          <a:xfrm>
            <a:off x="4699000" y="816352"/>
            <a:ext cx="685411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3" name="Graphic 2" descr="Thermometer with solid fill">
            <a:extLst>
              <a:ext uri="{FF2B5EF4-FFF2-40B4-BE49-F238E27FC236}">
                <a16:creationId xmlns:a16="http://schemas.microsoft.com/office/drawing/2014/main" id="{CF59A2EF-AB86-8918-732C-2B0E854EB2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7760" y="2974650"/>
            <a:ext cx="914400" cy="914400"/>
          </a:xfrm>
          <a:prstGeom prst="rect">
            <a:avLst/>
          </a:prstGeom>
        </p:spPr>
      </p:pic>
      <p:pic>
        <p:nvPicPr>
          <p:cNvPr id="5" name="Graphic 4" descr="Crops with solid fill">
            <a:extLst>
              <a:ext uri="{FF2B5EF4-FFF2-40B4-BE49-F238E27FC236}">
                <a16:creationId xmlns:a16="http://schemas.microsoft.com/office/drawing/2014/main" id="{342FCB81-0965-BE09-6A82-579B75056C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91812" y="2900400"/>
            <a:ext cx="914400" cy="914400"/>
          </a:xfrm>
          <a:prstGeom prst="rect">
            <a:avLst/>
          </a:prstGeom>
        </p:spPr>
      </p:pic>
      <p:pic>
        <p:nvPicPr>
          <p:cNvPr id="7" name="Graphic 6" descr="Recycle with solid fill">
            <a:extLst>
              <a:ext uri="{FF2B5EF4-FFF2-40B4-BE49-F238E27FC236}">
                <a16:creationId xmlns:a16="http://schemas.microsoft.com/office/drawing/2014/main" id="{3A9161BF-76F2-1674-0567-839DB029D9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03308" y="4765757"/>
            <a:ext cx="914400" cy="914400"/>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Unsupervised Learning </a:t>
            </a:r>
            <a:endParaRPr dirty="0"/>
          </a:p>
        </p:txBody>
      </p:sp>
      <p:sp>
        <p:nvSpPr>
          <p:cNvPr id="445" name="Google Shape;445;p23"/>
          <p:cNvSpPr/>
          <p:nvPr/>
        </p:nvSpPr>
        <p:spPr>
          <a:xfrm>
            <a:off x="1269939"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dirty="0">
                <a:solidFill>
                  <a:srgbClr val="3F3F3F"/>
                </a:solidFill>
                <a:latin typeface="Open Sans"/>
                <a:ea typeface="Open Sans"/>
                <a:cs typeface="Open Sans"/>
                <a:sym typeface="Open Sans"/>
              </a:rPr>
              <a:t>It</a:t>
            </a:r>
            <a:r>
              <a:rPr lang="en-US" sz="2200" b="0" i="0" u="none" strike="noStrike" cap="none" dirty="0">
                <a:solidFill>
                  <a:srgbClr val="3F3F3F"/>
                </a:solidFill>
                <a:latin typeface="Open Sans"/>
                <a:ea typeface="Open Sans"/>
                <a:cs typeface="Open Sans"/>
                <a:sym typeface="Open Sans"/>
              </a:rPr>
              <a:t> allows models to identify patterns and structures in unlabeled data without explicit guidance. </a:t>
            </a:r>
          </a:p>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Some examples are: </a:t>
            </a:r>
            <a:endParaRPr lang="en-US" dirty="0"/>
          </a:p>
        </p:txBody>
      </p:sp>
      <p:sp>
        <p:nvSpPr>
          <p:cNvPr id="446" name="Google Shape;446;p23"/>
          <p:cNvSpPr/>
          <p:nvPr/>
        </p:nvSpPr>
        <p:spPr>
          <a:xfrm>
            <a:off x="1269939" y="7460167"/>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The unlabeled dataset is provided to an unsupervised learning algorithm to discover hidden patterns and recognize their relationship.</a:t>
            </a:r>
            <a:endParaRPr sz="2200" b="0" i="0" u="none" strike="noStrike" cap="none" dirty="0">
              <a:solidFill>
                <a:srgbClr val="3F3F3F"/>
              </a:solidFill>
              <a:latin typeface="Open Sans"/>
              <a:ea typeface="Open Sans"/>
              <a:cs typeface="Open Sans"/>
              <a:sym typeface="Open Sans"/>
            </a:endParaRPr>
          </a:p>
        </p:txBody>
      </p:sp>
      <p:sp>
        <p:nvSpPr>
          <p:cNvPr id="447" name="Google Shape;447;p23"/>
          <p:cNvSpPr/>
          <p:nvPr/>
        </p:nvSpPr>
        <p:spPr>
          <a:xfrm flipH="1">
            <a:off x="4630710" y="3409231"/>
            <a:ext cx="7340683" cy="615883"/>
          </a:xfrm>
          <a:prstGeom prst="roundRect">
            <a:avLst>
              <a:gd name="adj" fmla="val 16667"/>
            </a:avLst>
          </a:prstGeom>
          <a:noFill/>
          <a:ln w="12700" cap="flat" cmpd="sng">
            <a:solidFill>
              <a:srgbClr val="162E5D"/>
            </a:solidFill>
            <a:prstDash val="solid"/>
            <a:miter lim="800000"/>
            <a:headEnd type="none" w="sm" len="sm"/>
            <a:tailEnd type="none" w="sm" len="sm"/>
          </a:ln>
        </p:spPr>
        <p:txBody>
          <a:bodyPr spcFirstLastPara="1" wrap="square" lIns="108000" tIns="108000" rIns="108000" bIns="108000" anchor="t" anchorCtr="0">
            <a:sp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Image segmentation for </a:t>
            </a:r>
            <a:r>
              <a:rPr lang="en-US" sz="2200" dirty="0">
                <a:solidFill>
                  <a:srgbClr val="3F3F3F"/>
                </a:solidFill>
                <a:latin typeface="Open Sans"/>
                <a:ea typeface="Open Sans"/>
                <a:cs typeface="Open Sans"/>
                <a:sym typeface="Open Sans"/>
              </a:rPr>
              <a:t>o</a:t>
            </a:r>
            <a:r>
              <a:rPr lang="en-US" sz="2200" b="0" i="0" u="none" strike="noStrike" cap="none" dirty="0">
                <a:solidFill>
                  <a:srgbClr val="3F3F3F"/>
                </a:solidFill>
                <a:latin typeface="Open Sans"/>
                <a:ea typeface="Open Sans"/>
                <a:cs typeface="Open Sans"/>
                <a:sym typeface="Open Sans"/>
              </a:rPr>
              <a:t>bject detection</a:t>
            </a:r>
            <a:endParaRPr lang="en-US" dirty="0"/>
          </a:p>
        </p:txBody>
      </p:sp>
      <p:sp>
        <p:nvSpPr>
          <p:cNvPr id="448" name="Google Shape;448;p23"/>
          <p:cNvSpPr/>
          <p:nvPr/>
        </p:nvSpPr>
        <p:spPr>
          <a:xfrm>
            <a:off x="4630711" y="4403200"/>
            <a:ext cx="7340684" cy="615883"/>
          </a:xfrm>
          <a:prstGeom prst="roundRect">
            <a:avLst>
              <a:gd name="adj" fmla="val 16667"/>
            </a:avLst>
          </a:prstGeom>
          <a:noFill/>
          <a:ln w="12700" cap="flat" cmpd="sng">
            <a:solidFill>
              <a:srgbClr val="162E5D"/>
            </a:solidFill>
            <a:prstDash val="solid"/>
            <a:miter lim="800000"/>
            <a:headEnd type="none" w="sm" len="sm"/>
            <a:tailEnd type="none" w="sm" len="sm"/>
          </a:ln>
        </p:spPr>
        <p:txBody>
          <a:bodyPr spcFirstLastPara="1" wrap="square" lIns="108000" tIns="108000" rIns="108000" bIns="108000" anchor="t" anchorCtr="0">
            <a:spAutoFit/>
          </a:bodyPr>
          <a:lstStyle/>
          <a:p>
            <a:pPr marL="0" marR="0" lvl="0" indent="0" algn="ctr" rtl="0">
              <a:spcBef>
                <a:spcPts val="0"/>
              </a:spcBef>
              <a:spcAft>
                <a:spcPts val="0"/>
              </a:spcAft>
              <a:buNone/>
            </a:pPr>
            <a:r>
              <a:rPr lang="en-US" sz="2200" b="0" i="0" u="none" strike="noStrike" cap="none" dirty="0">
                <a:solidFill>
                  <a:srgbClr val="404040"/>
                </a:solidFill>
                <a:latin typeface="Open Sans"/>
                <a:ea typeface="Open Sans"/>
                <a:cs typeface="Open Sans"/>
                <a:sym typeface="Open Sans"/>
              </a:rPr>
              <a:t>Identification of user groups based on commonalities</a:t>
            </a:r>
            <a:endParaRPr dirty="0"/>
          </a:p>
        </p:txBody>
      </p:sp>
      <p:sp>
        <p:nvSpPr>
          <p:cNvPr id="449" name="Google Shape;449;p23"/>
          <p:cNvSpPr/>
          <p:nvPr/>
        </p:nvSpPr>
        <p:spPr>
          <a:xfrm flipH="1">
            <a:off x="4630709" y="5397169"/>
            <a:ext cx="7340684" cy="990454"/>
          </a:xfrm>
          <a:prstGeom prst="roundRect">
            <a:avLst>
              <a:gd name="adj" fmla="val 16667"/>
            </a:avLst>
          </a:prstGeom>
          <a:noFill/>
          <a:ln w="12700" cap="flat" cmpd="sng">
            <a:solidFill>
              <a:srgbClr val="162E5D"/>
            </a:solidFill>
            <a:prstDash val="solid"/>
            <a:miter lim="800000"/>
            <a:headEnd type="none" w="sm" len="sm"/>
            <a:tailEnd type="none" w="sm" len="sm"/>
          </a:ln>
        </p:spPr>
        <p:txBody>
          <a:bodyPr spcFirstLastPara="1" wrap="square" lIns="108000" tIns="108000" rIns="108000" bIns="108000" anchor="t" anchorCtr="0">
            <a:spAutoFit/>
          </a:bodyPr>
          <a:lstStyle/>
          <a:p>
            <a:pPr marL="0" marR="0" lvl="0" indent="0" algn="ctr" rtl="0">
              <a:spcBef>
                <a:spcPts val="0"/>
              </a:spcBef>
              <a:spcAft>
                <a:spcPts val="0"/>
              </a:spcAft>
              <a:buNone/>
            </a:pPr>
            <a:r>
              <a:rPr lang="en-US" sz="2200" b="0" i="0" u="none" strike="noStrike" cap="none" dirty="0">
                <a:solidFill>
                  <a:srgbClr val="404040"/>
                </a:solidFill>
                <a:latin typeface="Open Sans"/>
                <a:ea typeface="Open Sans"/>
                <a:cs typeface="Open Sans"/>
                <a:sym typeface="Open Sans"/>
              </a:rPr>
              <a:t>Identification of anomalies over geographical landscapes based on the data patterns</a:t>
            </a:r>
            <a:endParaRPr dirty="0"/>
          </a:p>
        </p:txBody>
      </p:sp>
      <p:sp>
        <p:nvSpPr>
          <p:cNvPr id="451" name="Google Shape;451;p23"/>
          <p:cNvSpPr/>
          <p:nvPr/>
        </p:nvSpPr>
        <p:spPr>
          <a:xfrm>
            <a:off x="5524500" y="816352"/>
            <a:ext cx="5220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3"/>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Unsupervised Learning: Example </a:t>
            </a:r>
            <a:endParaRPr dirty="0"/>
          </a:p>
        </p:txBody>
      </p:sp>
      <p:pic>
        <p:nvPicPr>
          <p:cNvPr id="2" name="Picture 1">
            <a:extLst>
              <a:ext uri="{FF2B5EF4-FFF2-40B4-BE49-F238E27FC236}">
                <a16:creationId xmlns:a16="http://schemas.microsoft.com/office/drawing/2014/main" id="{D6E1AE7C-D267-085E-153C-57873ABDC0AF}"/>
              </a:ext>
            </a:extLst>
          </p:cNvPr>
          <p:cNvPicPr>
            <a:picLocks noChangeAspect="1"/>
          </p:cNvPicPr>
          <p:nvPr/>
        </p:nvPicPr>
        <p:blipFill>
          <a:blip r:embed="rId3"/>
          <a:stretch>
            <a:fillRect/>
          </a:stretch>
        </p:blipFill>
        <p:spPr>
          <a:xfrm>
            <a:off x="4466473" y="2551456"/>
            <a:ext cx="7323054" cy="5717826"/>
          </a:xfrm>
          <a:prstGeom prst="rect">
            <a:avLst/>
          </a:prstGeom>
        </p:spPr>
      </p:pic>
      <p:sp>
        <p:nvSpPr>
          <p:cNvPr id="5" name="Text Placeholder 4">
            <a:extLst>
              <a:ext uri="{FF2B5EF4-FFF2-40B4-BE49-F238E27FC236}">
                <a16:creationId xmlns:a16="http://schemas.microsoft.com/office/drawing/2014/main" id="{1685A534-4FA4-B9A6-ECE0-AE934CC65F88}"/>
              </a:ext>
            </a:extLst>
          </p:cNvPr>
          <p:cNvSpPr>
            <a:spLocks noGrp="1"/>
          </p:cNvSpPr>
          <p:nvPr>
            <p:ph type="body" idx="2"/>
          </p:nvPr>
        </p:nvSpPr>
        <p:spPr/>
        <p:txBody>
          <a:bodyPr/>
          <a:lstStyle/>
          <a:p>
            <a:r>
              <a:rPr lang="en-US" dirty="0"/>
              <a:t>It automatically groups images into distinct categories based on similarities, such as age group or gender, without any prior labels.</a:t>
            </a:r>
            <a:endParaRPr lang="en-IN" dirty="0"/>
          </a:p>
        </p:txBody>
      </p:sp>
      <p:sp>
        <p:nvSpPr>
          <p:cNvPr id="8" name="Brandline_LVC">
            <a:extLst>
              <a:ext uri="{FF2B5EF4-FFF2-40B4-BE49-F238E27FC236}">
                <a16:creationId xmlns:a16="http://schemas.microsoft.com/office/drawing/2014/main" id="{E8D6E1AF-C6F9-89DD-09B3-6E72821D022D}"/>
              </a:ext>
            </a:extLst>
          </p:cNvPr>
          <p:cNvSpPr/>
          <p:nvPr/>
        </p:nvSpPr>
        <p:spPr>
          <a:xfrm>
            <a:off x="4457700" y="816352"/>
            <a:ext cx="735218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36363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t" anchorCtr="0">
            <a:noAutofit/>
          </a:bodyPr>
          <a:lstStyle/>
          <a:p>
            <a:pPr marL="228600" lvl="0" indent="0" algn="ctr" rtl="0">
              <a:lnSpc>
                <a:spcPct val="114000"/>
              </a:lnSpc>
              <a:spcBef>
                <a:spcPts val="1000"/>
              </a:spcBef>
              <a:spcAft>
                <a:spcPts val="0"/>
              </a:spcAft>
              <a:buClr>
                <a:srgbClr val="404040"/>
              </a:buClr>
              <a:buSzPts val="2800"/>
              <a:buFont typeface="Arial"/>
              <a:buNone/>
            </a:pPr>
            <a:r>
              <a:rPr lang="en-US" dirty="0"/>
              <a:t>Introduction to Machine Learning</a:t>
            </a:r>
            <a:endParaRPr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4"/>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Semi-Supervised Learning </a:t>
            </a:r>
            <a:endParaRPr dirty="0"/>
          </a:p>
        </p:txBody>
      </p:sp>
      <p:sp>
        <p:nvSpPr>
          <p:cNvPr id="457" name="Google Shape;457;p24"/>
          <p:cNvSpPr txBox="1"/>
          <p:nvPr/>
        </p:nvSpPr>
        <p:spPr>
          <a:xfrm>
            <a:off x="1253431" y="1340456"/>
            <a:ext cx="13749138" cy="87096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dirty="0">
                <a:solidFill>
                  <a:srgbClr val="3F3F3F"/>
                </a:solidFill>
                <a:latin typeface="Open Sans"/>
                <a:ea typeface="Open Sans"/>
                <a:cs typeface="Open Sans"/>
                <a:sym typeface="Open Sans"/>
              </a:rPr>
              <a:t>It</a:t>
            </a:r>
            <a:r>
              <a:rPr lang="en-US" sz="2200" b="0" i="0" u="none" strike="noStrike" cap="none" dirty="0">
                <a:solidFill>
                  <a:srgbClr val="3F3F3F"/>
                </a:solidFill>
                <a:latin typeface="Open Sans"/>
                <a:ea typeface="Open Sans"/>
                <a:cs typeface="Open Sans"/>
                <a:sym typeface="Open Sans"/>
              </a:rPr>
              <a:t> uses a combination of a small amount of labeled data and a large amount of unlabeled </a:t>
            </a:r>
          </a:p>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data for training. </a:t>
            </a:r>
          </a:p>
        </p:txBody>
      </p:sp>
      <p:sp>
        <p:nvSpPr>
          <p:cNvPr id="459" name="Google Shape;459;p24"/>
          <p:cNvSpPr/>
          <p:nvPr/>
        </p:nvSpPr>
        <p:spPr>
          <a:xfrm>
            <a:off x="3238759" y="3423207"/>
            <a:ext cx="9778482" cy="963623"/>
          </a:xfrm>
          <a:prstGeom prst="roundRect">
            <a:avLst>
              <a:gd name="adj" fmla="val 16667"/>
            </a:avLst>
          </a:prstGeom>
          <a:solidFill>
            <a:srgbClr val="B3C6E7"/>
          </a:solid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Like supervised learning, it aims to learn a function that can accurately predict the output variable from the input variables.</a:t>
            </a:r>
            <a:endParaRPr sz="2200" b="0" i="0" u="none" strike="noStrike" cap="none" dirty="0">
              <a:solidFill>
                <a:srgbClr val="404040"/>
              </a:solidFill>
              <a:latin typeface="Open Sans"/>
              <a:ea typeface="Open Sans"/>
              <a:cs typeface="Open Sans"/>
              <a:sym typeface="Open Sans"/>
            </a:endParaRPr>
          </a:p>
        </p:txBody>
      </p:sp>
      <p:sp>
        <p:nvSpPr>
          <p:cNvPr id="460" name="Google Shape;460;p24"/>
          <p:cNvSpPr/>
          <p:nvPr/>
        </p:nvSpPr>
        <p:spPr>
          <a:xfrm>
            <a:off x="3238758" y="5213789"/>
            <a:ext cx="9778482" cy="963623"/>
          </a:xfrm>
          <a:prstGeom prst="roundRect">
            <a:avLst>
              <a:gd name="adj" fmla="val 16667"/>
            </a:avLst>
          </a:prstGeom>
          <a:solidFill>
            <a:srgbClr val="B3C6E7"/>
          </a:solid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It uses unlabeled input to assist the learning process by collecting more information or improving model generalization.</a:t>
            </a:r>
            <a:endParaRPr sz="2200" b="0" i="0" u="none" strike="noStrike" cap="none" dirty="0">
              <a:solidFill>
                <a:srgbClr val="3F3F3F"/>
              </a:solidFill>
              <a:latin typeface="Open Sans"/>
              <a:ea typeface="Open Sans"/>
              <a:cs typeface="Open Sans"/>
              <a:sym typeface="Open Sans"/>
            </a:endParaRPr>
          </a:p>
        </p:txBody>
      </p:sp>
      <p:sp>
        <p:nvSpPr>
          <p:cNvPr id="461" name="Google Shape;461;p24"/>
          <p:cNvSpPr txBox="1"/>
          <p:nvPr/>
        </p:nvSpPr>
        <p:spPr>
          <a:xfrm>
            <a:off x="1611614" y="7862687"/>
            <a:ext cx="13032773"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Hence, it falls between supervised and unsupervised learning.</a:t>
            </a:r>
            <a:endParaRPr sz="2200" b="0" i="0" u="none" strike="noStrike" cap="none" dirty="0">
              <a:solidFill>
                <a:srgbClr val="404040"/>
              </a:solidFill>
              <a:latin typeface="Open Sans"/>
              <a:ea typeface="Open Sans"/>
              <a:cs typeface="Open Sans"/>
              <a:sym typeface="Open Sans"/>
            </a:endParaRPr>
          </a:p>
        </p:txBody>
      </p:sp>
      <p:sp>
        <p:nvSpPr>
          <p:cNvPr id="462" name="Google Shape;462;p24"/>
          <p:cNvSpPr/>
          <p:nvPr/>
        </p:nvSpPr>
        <p:spPr>
          <a:xfrm>
            <a:off x="5207000" y="816352"/>
            <a:ext cx="583811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4"/>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Semi-Supervised Learning: Example </a:t>
            </a:r>
            <a:endParaRPr dirty="0"/>
          </a:p>
        </p:txBody>
      </p:sp>
      <p:pic>
        <p:nvPicPr>
          <p:cNvPr id="2" name="Picture 1">
            <a:extLst>
              <a:ext uri="{FF2B5EF4-FFF2-40B4-BE49-F238E27FC236}">
                <a16:creationId xmlns:a16="http://schemas.microsoft.com/office/drawing/2014/main" id="{6209B771-B8D2-69E5-CF59-066D18ABD264}"/>
              </a:ext>
            </a:extLst>
          </p:cNvPr>
          <p:cNvPicPr>
            <a:picLocks noChangeAspect="1"/>
          </p:cNvPicPr>
          <p:nvPr/>
        </p:nvPicPr>
        <p:blipFill>
          <a:blip r:embed="rId3"/>
          <a:stretch>
            <a:fillRect/>
          </a:stretch>
        </p:blipFill>
        <p:spPr>
          <a:xfrm>
            <a:off x="4207133" y="1551778"/>
            <a:ext cx="7841734" cy="6037112"/>
          </a:xfrm>
          <a:prstGeom prst="rect">
            <a:avLst/>
          </a:prstGeom>
        </p:spPr>
      </p:pic>
      <p:sp>
        <p:nvSpPr>
          <p:cNvPr id="3" name="Google Shape;482;p25">
            <a:extLst>
              <a:ext uri="{FF2B5EF4-FFF2-40B4-BE49-F238E27FC236}">
                <a16:creationId xmlns:a16="http://schemas.microsoft.com/office/drawing/2014/main" id="{B6123028-7F6C-C96B-E678-3DE52958FC1B}"/>
              </a:ext>
            </a:extLst>
          </p:cNvPr>
          <p:cNvSpPr txBox="1"/>
          <p:nvPr/>
        </p:nvSpPr>
        <p:spPr>
          <a:xfrm>
            <a:off x="1281632" y="7786712"/>
            <a:ext cx="13692737" cy="481630"/>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This dataset contains both labeled and unlabeled data. Hence, semi-supervised learning is applied.</a:t>
            </a:r>
            <a:endParaRPr sz="2200" b="0" i="0" u="none" strike="noStrike" cap="none" dirty="0">
              <a:solidFill>
                <a:srgbClr val="404040"/>
              </a:solidFill>
              <a:latin typeface="Open Sans"/>
              <a:ea typeface="Open Sans"/>
              <a:cs typeface="Open Sans"/>
              <a:sym typeface="Open Sans"/>
            </a:endParaRPr>
          </a:p>
        </p:txBody>
      </p:sp>
      <p:sp>
        <p:nvSpPr>
          <p:cNvPr id="5" name="Brandline_LVC">
            <a:extLst>
              <a:ext uri="{FF2B5EF4-FFF2-40B4-BE49-F238E27FC236}">
                <a16:creationId xmlns:a16="http://schemas.microsoft.com/office/drawing/2014/main" id="{2F7E5115-75B4-F28A-B5D7-FEF7FFE73DEF}"/>
              </a:ext>
            </a:extLst>
          </p:cNvPr>
          <p:cNvSpPr/>
          <p:nvPr/>
        </p:nvSpPr>
        <p:spPr>
          <a:xfrm>
            <a:off x="4140200" y="816352"/>
            <a:ext cx="7969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71786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6"/>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Semi-Supervised Learning: Example </a:t>
            </a:r>
            <a:endParaRPr dirty="0"/>
          </a:p>
        </p:txBody>
      </p:sp>
      <p:sp>
        <p:nvSpPr>
          <p:cNvPr id="490" name="Google Shape;490;p26"/>
          <p:cNvSpPr txBox="1"/>
          <p:nvPr/>
        </p:nvSpPr>
        <p:spPr>
          <a:xfrm>
            <a:off x="2636553" y="1370063"/>
            <a:ext cx="11093061" cy="457176"/>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Google Photos is a popular example of semi-supervised learning.</a:t>
            </a:r>
            <a:endParaRPr sz="2200" b="0" i="0" u="none" strike="noStrike" cap="none" dirty="0">
              <a:solidFill>
                <a:srgbClr val="404040"/>
              </a:solidFill>
              <a:latin typeface="Open Sans"/>
              <a:ea typeface="Open Sans"/>
              <a:cs typeface="Open Sans"/>
              <a:sym typeface="Open Sans"/>
            </a:endParaRPr>
          </a:p>
        </p:txBody>
      </p:sp>
      <p:pic>
        <p:nvPicPr>
          <p:cNvPr id="491" name="Google Shape;491;p26" descr="Icon&#10;&#10;Description automatically generated"/>
          <p:cNvPicPr preferRelativeResize="0"/>
          <p:nvPr/>
        </p:nvPicPr>
        <p:blipFill rotWithShape="1">
          <a:blip r:embed="rId4">
            <a:alphaModFix/>
          </a:blip>
          <a:srcRect/>
          <a:stretch/>
        </p:blipFill>
        <p:spPr>
          <a:xfrm>
            <a:off x="3675117" y="4323979"/>
            <a:ext cx="2641004" cy="2291606"/>
          </a:xfrm>
          <a:prstGeom prst="rect">
            <a:avLst/>
          </a:prstGeom>
          <a:noFill/>
          <a:ln>
            <a:noFill/>
          </a:ln>
        </p:spPr>
      </p:pic>
      <p:sp>
        <p:nvSpPr>
          <p:cNvPr id="492" name="Google Shape;492;p26"/>
          <p:cNvSpPr/>
          <p:nvPr/>
        </p:nvSpPr>
        <p:spPr>
          <a:xfrm>
            <a:off x="1136995" y="7525646"/>
            <a:ext cx="13982010" cy="101945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404040"/>
                </a:solidFill>
                <a:latin typeface="Open Sans"/>
                <a:ea typeface="Open Sans"/>
                <a:cs typeface="Open Sans"/>
                <a:sym typeface="Open Sans"/>
              </a:rPr>
              <a:t>In various instances, uploaders label images. Despite Google's lack of knowledge regarding image names, its algorithm can identify them by analyzing visual features like shapes and colors.</a:t>
            </a:r>
            <a:endParaRPr sz="2200" b="0" i="0" u="none" strike="noStrike" cap="none" dirty="0">
              <a:solidFill>
                <a:srgbClr val="404040"/>
              </a:solidFill>
              <a:latin typeface="Open Sans"/>
              <a:ea typeface="Open Sans"/>
              <a:cs typeface="Open Sans"/>
              <a:sym typeface="Open Sans"/>
            </a:endParaRPr>
          </a:p>
        </p:txBody>
      </p:sp>
      <p:sp>
        <p:nvSpPr>
          <p:cNvPr id="493" name="Google Shape;493;p26"/>
          <p:cNvSpPr/>
          <p:nvPr/>
        </p:nvSpPr>
        <p:spPr>
          <a:xfrm>
            <a:off x="4995619" y="2518586"/>
            <a:ext cx="6264762" cy="877789"/>
          </a:xfrm>
          <a:prstGeom prst="roundRect">
            <a:avLst>
              <a:gd name="adj" fmla="val 16667"/>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Whenever a picture is </a:t>
            </a:r>
            <a:r>
              <a:rPr lang="en-US" sz="2200" dirty="0">
                <a:solidFill>
                  <a:srgbClr val="3F3F3F"/>
                </a:solidFill>
                <a:latin typeface="Open Sans"/>
                <a:ea typeface="Open Sans"/>
                <a:cs typeface="Open Sans"/>
                <a:sym typeface="Open Sans"/>
              </a:rPr>
              <a:t>taken</a:t>
            </a:r>
            <a:r>
              <a:rPr lang="en-US" sz="2200" b="0" i="0" u="none" strike="noStrike" cap="none" dirty="0">
                <a:solidFill>
                  <a:srgbClr val="3F3F3F"/>
                </a:solidFill>
                <a:latin typeface="Open Sans"/>
                <a:ea typeface="Open Sans"/>
                <a:cs typeface="Open Sans"/>
                <a:sym typeface="Open Sans"/>
              </a:rPr>
              <a:t>, it gets stored in the Google Cloud platform or a database.</a:t>
            </a:r>
            <a:endParaRPr dirty="0"/>
          </a:p>
        </p:txBody>
      </p:sp>
      <p:pic>
        <p:nvPicPr>
          <p:cNvPr id="494" name="Google Shape;494;p26" descr="Icon&#10;&#10;Description automatically generated"/>
          <p:cNvPicPr preferRelativeResize="0"/>
          <p:nvPr/>
        </p:nvPicPr>
        <p:blipFill rotWithShape="1">
          <a:blip r:embed="rId5">
            <a:alphaModFix/>
          </a:blip>
          <a:srcRect/>
          <a:stretch/>
        </p:blipFill>
        <p:spPr>
          <a:xfrm>
            <a:off x="9814149" y="4267118"/>
            <a:ext cx="2892463" cy="2348467"/>
          </a:xfrm>
          <a:prstGeom prst="rect">
            <a:avLst/>
          </a:prstGeom>
          <a:noFill/>
          <a:ln>
            <a:noFill/>
          </a:ln>
        </p:spPr>
      </p:pic>
      <p:sp>
        <p:nvSpPr>
          <p:cNvPr id="495" name="Google Shape;495;p26"/>
          <p:cNvSpPr/>
          <p:nvPr/>
        </p:nvSpPr>
        <p:spPr>
          <a:xfrm>
            <a:off x="4140200" y="816352"/>
            <a:ext cx="79693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7"/>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Reinforcement Learning</a:t>
            </a:r>
            <a:endParaRPr dirty="0"/>
          </a:p>
        </p:txBody>
      </p:sp>
      <p:sp>
        <p:nvSpPr>
          <p:cNvPr id="501" name="Google Shape;501;p27"/>
          <p:cNvSpPr/>
          <p:nvPr/>
        </p:nvSpPr>
        <p:spPr>
          <a:xfrm>
            <a:off x="1269939"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dirty="0">
                <a:solidFill>
                  <a:srgbClr val="3F3F3F"/>
                </a:solidFill>
                <a:latin typeface="Open Sans"/>
                <a:ea typeface="Open Sans"/>
                <a:cs typeface="Open Sans"/>
                <a:sym typeface="Open Sans"/>
              </a:rPr>
              <a:t>Reinforcement learning is a type of machine learning where algorithms learn from the environment by performing actions and receiving either rewards or penalties as feedback.</a:t>
            </a:r>
          </a:p>
        </p:txBody>
      </p:sp>
      <p:sp>
        <p:nvSpPr>
          <p:cNvPr id="502" name="Google Shape;502;p27"/>
          <p:cNvSpPr/>
          <p:nvPr/>
        </p:nvSpPr>
        <p:spPr>
          <a:xfrm>
            <a:off x="2582352" y="3322585"/>
            <a:ext cx="11091295" cy="1304670"/>
          </a:xfrm>
          <a:prstGeom prst="roundRect">
            <a:avLst>
              <a:gd name="adj" fmla="val 16667"/>
            </a:avLst>
          </a:prstGeom>
          <a:solidFill>
            <a:srgbClr val="C7D3DD"/>
          </a:solidFill>
          <a:ln w="12700" cap="flat" cmpd="sng">
            <a:solidFill>
              <a:srgbClr val="C7D3DD"/>
            </a:solidFill>
            <a:prstDash val="solid"/>
            <a:miter lim="800000"/>
            <a:headEnd type="none" w="sm" len="sm"/>
            <a:tailEnd type="none" w="sm" len="sm"/>
          </a:ln>
        </p:spPr>
        <p:txBody>
          <a:bodyPr spcFirstLastPara="1" wrap="square" lIns="130050" tIns="130050" rIns="130050" bIns="13005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If the program finds the correct solution, the interpreter rewards the algorithm.</a:t>
            </a:r>
            <a:endParaRPr dirty="0"/>
          </a:p>
        </p:txBody>
      </p:sp>
      <p:sp>
        <p:nvSpPr>
          <p:cNvPr id="503" name="Google Shape;503;p27"/>
          <p:cNvSpPr/>
          <p:nvPr/>
        </p:nvSpPr>
        <p:spPr>
          <a:xfrm>
            <a:off x="2582291" y="5198577"/>
            <a:ext cx="11091295" cy="1304670"/>
          </a:xfrm>
          <a:prstGeom prst="roundRect">
            <a:avLst>
              <a:gd name="adj" fmla="val 16667"/>
            </a:avLst>
          </a:prstGeom>
          <a:solidFill>
            <a:srgbClr val="EFC88B"/>
          </a:solidFill>
          <a:ln w="12700" cap="flat" cmpd="sng">
            <a:solidFill>
              <a:srgbClr val="EFC88B"/>
            </a:solidFill>
            <a:prstDash val="solid"/>
            <a:miter lim="800000"/>
            <a:headEnd type="none" w="sm" len="sm"/>
            <a:tailEnd type="none" w="sm" len="sm"/>
          </a:ln>
        </p:spPr>
        <p:txBody>
          <a:bodyPr spcFirstLastPara="1" wrap="square" lIns="130050" tIns="130050" rIns="130050" bIns="13005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dirty="0">
                <a:solidFill>
                  <a:srgbClr val="3F3F3F"/>
                </a:solidFill>
                <a:latin typeface="Open Sans"/>
                <a:ea typeface="Open Sans"/>
                <a:cs typeface="Open Sans"/>
                <a:sym typeface="Open Sans"/>
              </a:rPr>
              <a:t>If the outcome is incorrect, the algorithm is penalized for incorrect predictions. It must reiterate until it finds a better result.</a:t>
            </a:r>
            <a:endParaRPr lang="en-US" dirty="0"/>
          </a:p>
        </p:txBody>
      </p:sp>
      <p:sp>
        <p:nvSpPr>
          <p:cNvPr id="505" name="Google Shape;505;p27"/>
          <p:cNvSpPr/>
          <p:nvPr/>
        </p:nvSpPr>
        <p:spPr>
          <a:xfrm>
            <a:off x="5448300" y="816352"/>
            <a:ext cx="53757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27"/>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Reinforcement Learning</a:t>
            </a:r>
            <a:endParaRPr dirty="0"/>
          </a:p>
        </p:txBody>
      </p:sp>
      <p:sp>
        <p:nvSpPr>
          <p:cNvPr id="505" name="Google Shape;505;p27"/>
          <p:cNvSpPr/>
          <p:nvPr/>
        </p:nvSpPr>
        <p:spPr>
          <a:xfrm>
            <a:off x="5448300" y="816352"/>
            <a:ext cx="53757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2" name="Picture 1" descr="A diagram of gears and arrows&#10;&#10;Description automatically generated">
            <a:extLst>
              <a:ext uri="{FF2B5EF4-FFF2-40B4-BE49-F238E27FC236}">
                <a16:creationId xmlns:a16="http://schemas.microsoft.com/office/drawing/2014/main" id="{0F0730EA-C1A0-543A-0B93-5271671A2D2A}"/>
              </a:ext>
            </a:extLst>
          </p:cNvPr>
          <p:cNvPicPr>
            <a:picLocks noChangeAspect="1"/>
          </p:cNvPicPr>
          <p:nvPr/>
        </p:nvPicPr>
        <p:blipFill rotWithShape="1">
          <a:blip r:embed="rId4">
            <a:extLst>
              <a:ext uri="{28A0092B-C50C-407E-A947-70E740481C1C}">
                <a14:useLocalDpi xmlns:a14="http://schemas.microsoft.com/office/drawing/2010/main" val="0"/>
              </a:ext>
            </a:extLst>
          </a:blip>
          <a:srcRect t="14628"/>
          <a:stretch/>
        </p:blipFill>
        <p:spPr>
          <a:xfrm>
            <a:off x="2410674" y="2882006"/>
            <a:ext cx="11434651" cy="5399287"/>
          </a:xfrm>
          <a:prstGeom prst="rect">
            <a:avLst/>
          </a:prstGeom>
        </p:spPr>
      </p:pic>
      <p:sp>
        <p:nvSpPr>
          <p:cNvPr id="5" name="Text Placeholder 4">
            <a:extLst>
              <a:ext uri="{FF2B5EF4-FFF2-40B4-BE49-F238E27FC236}">
                <a16:creationId xmlns:a16="http://schemas.microsoft.com/office/drawing/2014/main" id="{F5872DFF-C19D-22A7-529C-FEF23A36C8E2}"/>
              </a:ext>
            </a:extLst>
          </p:cNvPr>
          <p:cNvSpPr>
            <a:spLocks noGrp="1"/>
          </p:cNvSpPr>
          <p:nvPr>
            <p:ph type="body" idx="2"/>
          </p:nvPr>
        </p:nvSpPr>
        <p:spPr/>
        <p:txBody>
          <a:bodyPr/>
          <a:lstStyle/>
          <a:p>
            <a:r>
              <a:rPr lang="en-US" dirty="0"/>
              <a:t>It involves an agent interacting with an environment, learning from rewards and states, to choose the best actions and improve performance over time.</a:t>
            </a:r>
            <a:endParaRPr lang="en-IN" dirty="0"/>
          </a:p>
        </p:txBody>
      </p:sp>
    </p:spTree>
    <p:custDataLst>
      <p:tags r:id="rId1"/>
    </p:custDataLst>
    <p:extLst>
      <p:ext uri="{BB962C8B-B14F-4D97-AF65-F5344CB8AC3E}">
        <p14:creationId xmlns:p14="http://schemas.microsoft.com/office/powerpoint/2010/main" val="1378661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8"/>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Reinforcement Learning: </a:t>
            </a:r>
            <a:r>
              <a:rPr lang="en-US" sz="2800" b="1" dirty="0">
                <a:solidFill>
                  <a:srgbClr val="3F3F3F"/>
                </a:solidFill>
                <a:latin typeface="Open Sans"/>
                <a:ea typeface="Open Sans"/>
                <a:cs typeface="Open Sans"/>
                <a:sym typeface="Open Sans"/>
              </a:rPr>
              <a:t>Example</a:t>
            </a:r>
            <a:endParaRPr dirty="0"/>
          </a:p>
        </p:txBody>
      </p:sp>
      <p:sp>
        <p:nvSpPr>
          <p:cNvPr id="511" name="Google Shape;511;p28"/>
          <p:cNvSpPr/>
          <p:nvPr/>
        </p:nvSpPr>
        <p:spPr>
          <a:xfrm>
            <a:off x="1269939"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This type of learning is best seen in YouTube recommendations, where a user searches for a particular song, and the program shows the list of available songs. </a:t>
            </a:r>
            <a:endParaRPr dirty="0"/>
          </a:p>
        </p:txBody>
      </p:sp>
      <p:sp>
        <p:nvSpPr>
          <p:cNvPr id="512" name="Google Shape;512;p28"/>
          <p:cNvSpPr/>
          <p:nvPr/>
        </p:nvSpPr>
        <p:spPr>
          <a:xfrm>
            <a:off x="1285024" y="7406831"/>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When the user selects a specific song, the system trains itself to remember and deliver a similar result for future searches based on user interactions, such as likes, views and shares. </a:t>
            </a:r>
            <a:endParaRPr dirty="0"/>
          </a:p>
        </p:txBody>
      </p:sp>
      <p:pic>
        <p:nvPicPr>
          <p:cNvPr id="513" name="Google Shape;513;p28"/>
          <p:cNvPicPr preferRelativeResize="0"/>
          <p:nvPr/>
        </p:nvPicPr>
        <p:blipFill rotWithShape="1">
          <a:blip r:embed="rId3">
            <a:alphaModFix/>
          </a:blip>
          <a:srcRect/>
          <a:stretch/>
        </p:blipFill>
        <p:spPr>
          <a:xfrm>
            <a:off x="6354366" y="3208721"/>
            <a:ext cx="3547146" cy="3326077"/>
          </a:xfrm>
          <a:prstGeom prst="rect">
            <a:avLst/>
          </a:prstGeom>
          <a:noFill/>
          <a:ln>
            <a:noFill/>
          </a:ln>
        </p:spPr>
      </p:pic>
      <p:sp>
        <p:nvSpPr>
          <p:cNvPr id="514" name="Google Shape;514;p28"/>
          <p:cNvSpPr/>
          <p:nvPr/>
        </p:nvSpPr>
        <p:spPr>
          <a:xfrm>
            <a:off x="4368800" y="816352"/>
            <a:ext cx="75248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29"/>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Reinforcement Learning: Examples</a:t>
            </a:r>
            <a:endParaRPr dirty="0"/>
          </a:p>
        </p:txBody>
      </p:sp>
      <p:grpSp>
        <p:nvGrpSpPr>
          <p:cNvPr id="520" name="Google Shape;520;p29"/>
          <p:cNvGrpSpPr/>
          <p:nvPr/>
        </p:nvGrpSpPr>
        <p:grpSpPr>
          <a:xfrm>
            <a:off x="3478124" y="2814969"/>
            <a:ext cx="9299630" cy="5302573"/>
            <a:chOff x="2625444" y="2031316"/>
            <a:chExt cx="10229593" cy="5832827"/>
          </a:xfrm>
        </p:grpSpPr>
        <p:sp>
          <p:nvSpPr>
            <p:cNvPr id="521" name="Google Shape;521;p29"/>
            <p:cNvSpPr/>
            <p:nvPr/>
          </p:nvSpPr>
          <p:spPr>
            <a:xfrm>
              <a:off x="8559283" y="6825881"/>
              <a:ext cx="4295754" cy="1038262"/>
            </a:xfrm>
            <a:prstGeom prst="roundRect">
              <a:avLst>
                <a:gd name="adj" fmla="val 16667"/>
              </a:avLst>
            </a:prstGeom>
            <a:solidFill>
              <a:srgbClr val="EAFBFF"/>
            </a:solidFill>
            <a:ln w="19050" cap="flat" cmpd="sng">
              <a:solidFill>
                <a:srgbClr val="009FB7"/>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Search recommendation engines</a:t>
              </a:r>
              <a:endParaRPr dirty="0"/>
            </a:p>
          </p:txBody>
        </p:sp>
        <p:sp>
          <p:nvSpPr>
            <p:cNvPr id="522" name="Google Shape;522;p29"/>
            <p:cNvSpPr/>
            <p:nvPr/>
          </p:nvSpPr>
          <p:spPr>
            <a:xfrm>
              <a:off x="8559283" y="3207291"/>
              <a:ext cx="4295753" cy="1038262"/>
            </a:xfrm>
            <a:prstGeom prst="roundRect">
              <a:avLst>
                <a:gd name="adj" fmla="val 16667"/>
              </a:avLst>
            </a:prstGeom>
            <a:solidFill>
              <a:srgbClr val="EAFBFF"/>
            </a:solidFill>
            <a:ln w="19050" cap="flat" cmpd="sng">
              <a:solidFill>
                <a:srgbClr val="009FB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Self-driving cars</a:t>
              </a:r>
              <a:endParaRPr dirty="0"/>
            </a:p>
          </p:txBody>
        </p:sp>
        <p:sp>
          <p:nvSpPr>
            <p:cNvPr id="523" name="Google Shape;523;p29"/>
            <p:cNvSpPr/>
            <p:nvPr/>
          </p:nvSpPr>
          <p:spPr>
            <a:xfrm>
              <a:off x="2625445" y="6825881"/>
              <a:ext cx="4295754" cy="1038262"/>
            </a:xfrm>
            <a:prstGeom prst="roundRect">
              <a:avLst>
                <a:gd name="adj" fmla="val 16667"/>
              </a:avLst>
            </a:prstGeom>
            <a:solidFill>
              <a:srgbClr val="EAFBFF"/>
            </a:solidFill>
            <a:ln w="19050" cap="flat" cmpd="sng">
              <a:solidFill>
                <a:srgbClr val="009FB7"/>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15000"/>
                </a:lnSpc>
                <a:spcBef>
                  <a:spcPts val="0"/>
                </a:spcBef>
                <a:spcAft>
                  <a:spcPts val="0"/>
                </a:spcAft>
                <a:buNone/>
              </a:pPr>
              <a:r>
                <a:rPr lang="en-US" sz="2200" b="0" i="0" u="none" strike="noStrike" cap="none" dirty="0">
                  <a:solidFill>
                    <a:srgbClr val="3F3F3F"/>
                  </a:solidFill>
                  <a:latin typeface="Open Sans"/>
                  <a:ea typeface="Open Sans"/>
                  <a:cs typeface="Open Sans"/>
                  <a:sym typeface="Open Sans"/>
                </a:rPr>
                <a:t>Autocorrect tools</a:t>
              </a:r>
              <a:endParaRPr dirty="0"/>
            </a:p>
          </p:txBody>
        </p:sp>
        <p:sp>
          <p:nvSpPr>
            <p:cNvPr id="524" name="Google Shape;524;p29"/>
            <p:cNvSpPr/>
            <p:nvPr/>
          </p:nvSpPr>
          <p:spPr>
            <a:xfrm>
              <a:off x="2625444" y="3207291"/>
              <a:ext cx="4295754" cy="1038262"/>
            </a:xfrm>
            <a:prstGeom prst="roundRect">
              <a:avLst>
                <a:gd name="adj" fmla="val 16667"/>
              </a:avLst>
            </a:prstGeom>
            <a:solidFill>
              <a:srgbClr val="EAFBFF"/>
            </a:solidFill>
            <a:ln w="19050" cap="flat" cmpd="sng">
              <a:solidFill>
                <a:srgbClr val="009FB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Games where players can play with bots</a:t>
              </a:r>
              <a:endParaRPr dirty="0"/>
            </a:p>
          </p:txBody>
        </p:sp>
        <p:pic>
          <p:nvPicPr>
            <p:cNvPr id="525" name="Google Shape;525;p29"/>
            <p:cNvPicPr preferRelativeResize="0"/>
            <p:nvPr/>
          </p:nvPicPr>
          <p:blipFill rotWithShape="1">
            <a:blip r:embed="rId4">
              <a:alphaModFix/>
            </a:blip>
            <a:srcRect/>
            <a:stretch/>
          </p:blipFill>
          <p:spPr>
            <a:xfrm>
              <a:off x="4241725" y="2031316"/>
              <a:ext cx="1063195" cy="1063195"/>
            </a:xfrm>
            <a:prstGeom prst="rect">
              <a:avLst/>
            </a:prstGeom>
            <a:noFill/>
            <a:ln>
              <a:noFill/>
            </a:ln>
          </p:spPr>
        </p:pic>
        <p:pic>
          <p:nvPicPr>
            <p:cNvPr id="526" name="Google Shape;526;p29"/>
            <p:cNvPicPr preferRelativeResize="0"/>
            <p:nvPr/>
          </p:nvPicPr>
          <p:blipFill rotWithShape="1">
            <a:blip r:embed="rId5">
              <a:alphaModFix/>
            </a:blip>
            <a:srcRect/>
            <a:stretch/>
          </p:blipFill>
          <p:spPr>
            <a:xfrm>
              <a:off x="4124240" y="5470564"/>
              <a:ext cx="1169515" cy="1169515"/>
            </a:xfrm>
            <a:prstGeom prst="rect">
              <a:avLst/>
            </a:prstGeom>
            <a:noFill/>
            <a:ln>
              <a:noFill/>
            </a:ln>
          </p:spPr>
        </p:pic>
        <p:pic>
          <p:nvPicPr>
            <p:cNvPr id="527" name="Google Shape;527;p29"/>
            <p:cNvPicPr preferRelativeResize="0"/>
            <p:nvPr/>
          </p:nvPicPr>
          <p:blipFill rotWithShape="1">
            <a:blip r:embed="rId6">
              <a:alphaModFix/>
            </a:blip>
            <a:srcRect/>
            <a:stretch/>
          </p:blipFill>
          <p:spPr>
            <a:xfrm>
              <a:off x="10178926" y="5527256"/>
              <a:ext cx="1063195" cy="1063195"/>
            </a:xfrm>
            <a:prstGeom prst="rect">
              <a:avLst/>
            </a:prstGeom>
            <a:noFill/>
            <a:ln>
              <a:noFill/>
            </a:ln>
          </p:spPr>
        </p:pic>
      </p:grpSp>
      <p:sp>
        <p:nvSpPr>
          <p:cNvPr id="528" name="Google Shape;528;p29"/>
          <p:cNvSpPr/>
          <p:nvPr/>
        </p:nvSpPr>
        <p:spPr>
          <a:xfrm>
            <a:off x="1269939"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Examples of reinforcement learning include:</a:t>
            </a:r>
            <a:endParaRPr dirty="0"/>
          </a:p>
        </p:txBody>
      </p:sp>
      <p:pic>
        <p:nvPicPr>
          <p:cNvPr id="529" name="Google Shape;529;p29"/>
          <p:cNvPicPr preferRelativeResize="0"/>
          <p:nvPr/>
        </p:nvPicPr>
        <p:blipFill rotWithShape="1">
          <a:blip r:embed="rId7">
            <a:alphaModFix/>
          </a:blip>
          <a:srcRect/>
          <a:stretch/>
        </p:blipFill>
        <p:spPr>
          <a:xfrm>
            <a:off x="9605938" y="2494361"/>
            <a:ext cx="2438400" cy="1371600"/>
          </a:xfrm>
          <a:prstGeom prst="rect">
            <a:avLst/>
          </a:prstGeom>
          <a:noFill/>
          <a:ln>
            <a:noFill/>
          </a:ln>
        </p:spPr>
      </p:pic>
      <p:sp>
        <p:nvSpPr>
          <p:cNvPr id="530" name="Google Shape;530;p29"/>
          <p:cNvSpPr/>
          <p:nvPr/>
        </p:nvSpPr>
        <p:spPr>
          <a:xfrm>
            <a:off x="4267200" y="816352"/>
            <a:ext cx="772723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42"/>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rgbClr val="404040"/>
              </a:buClr>
              <a:buSzPts val="2800"/>
              <a:buNone/>
            </a:pPr>
            <a:r>
              <a:rPr lang="en-US" dirty="0"/>
              <a:t>Introduction to Python Packages for Machine Learning</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4"/>
          <p:cNvSpPr/>
          <p:nvPr/>
        </p:nvSpPr>
        <p:spPr>
          <a:xfrm>
            <a:off x="2266932" y="3155824"/>
            <a:ext cx="5309893" cy="1225623"/>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726" name="Google Shape;726;p44"/>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Python Libraries Used in Machine Learning </a:t>
            </a:r>
            <a:endParaRPr dirty="0"/>
          </a:p>
        </p:txBody>
      </p:sp>
      <p:sp>
        <p:nvSpPr>
          <p:cNvPr id="727" name="Google Shape;727;p44"/>
          <p:cNvSpPr/>
          <p:nvPr/>
        </p:nvSpPr>
        <p:spPr>
          <a:xfrm>
            <a:off x="1269939"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Some Python libraries used in machine learning </a:t>
            </a:r>
            <a:r>
              <a:rPr lang="en-US" sz="2200" dirty="0">
                <a:solidFill>
                  <a:srgbClr val="3F3F3F"/>
                </a:solidFill>
                <a:latin typeface="Open Sans"/>
                <a:ea typeface="Open Sans"/>
                <a:cs typeface="Open Sans"/>
                <a:sym typeface="Open Sans"/>
              </a:rPr>
              <a:t>include</a:t>
            </a:r>
            <a:r>
              <a:rPr lang="en-US" sz="2200" b="0" i="0" u="none" strike="noStrike" cap="none" dirty="0">
                <a:solidFill>
                  <a:srgbClr val="3F3F3F"/>
                </a:solidFill>
                <a:latin typeface="Open Sans"/>
                <a:ea typeface="Open Sans"/>
                <a:cs typeface="Open Sans"/>
                <a:sym typeface="Open Sans"/>
              </a:rPr>
              <a:t>: </a:t>
            </a:r>
            <a:endParaRPr sz="2200" b="0" i="0" u="none" strike="noStrike" cap="none" dirty="0">
              <a:solidFill>
                <a:srgbClr val="3F3F3F"/>
              </a:solidFill>
              <a:latin typeface="Open Sans"/>
              <a:ea typeface="Open Sans"/>
              <a:cs typeface="Open Sans"/>
              <a:sym typeface="Open Sans"/>
            </a:endParaRPr>
          </a:p>
        </p:txBody>
      </p:sp>
      <p:pic>
        <p:nvPicPr>
          <p:cNvPr id="728" name="Google Shape;728;p44"/>
          <p:cNvPicPr preferRelativeResize="0"/>
          <p:nvPr/>
        </p:nvPicPr>
        <p:blipFill rotWithShape="1">
          <a:blip r:embed="rId4">
            <a:alphaModFix/>
          </a:blip>
          <a:srcRect/>
          <a:stretch/>
        </p:blipFill>
        <p:spPr>
          <a:xfrm>
            <a:off x="3814894" y="3294985"/>
            <a:ext cx="2213965" cy="996285"/>
          </a:xfrm>
          <a:prstGeom prst="rect">
            <a:avLst/>
          </a:prstGeom>
          <a:noFill/>
          <a:ln>
            <a:noFill/>
          </a:ln>
        </p:spPr>
      </p:pic>
      <p:sp>
        <p:nvSpPr>
          <p:cNvPr id="730" name="Google Shape;730;p44"/>
          <p:cNvSpPr/>
          <p:nvPr/>
        </p:nvSpPr>
        <p:spPr>
          <a:xfrm>
            <a:off x="8127939" y="3172524"/>
            <a:ext cx="6280879" cy="1241208"/>
          </a:xfrm>
          <a:prstGeom prst="roundRect">
            <a:avLst>
              <a:gd name="adj" fmla="val 16667"/>
            </a:avLst>
          </a:prstGeom>
          <a:solidFill>
            <a:srgbClr val="EEFCFF"/>
          </a:solidFill>
          <a:ln w="19050" cap="flat" cmpd="sng">
            <a:solidFill>
              <a:srgbClr val="162E5D"/>
            </a:solidFill>
            <a:prstDash val="solid"/>
            <a:round/>
            <a:headEnd type="none" w="sm" len="sm"/>
            <a:tailEnd type="none" w="sm" len="sm"/>
          </a:ln>
        </p:spPr>
        <p:txBody>
          <a:bodyPr spcFirstLastPara="1" wrap="square" lIns="90000" tIns="46800" rIns="90000" bIns="46800" anchor="ctr" anchorCtr="0">
            <a:norm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NumPy is a powerful library for numerical computing in Python.</a:t>
            </a:r>
            <a:endParaRPr dirty="0"/>
          </a:p>
        </p:txBody>
      </p:sp>
      <p:pic>
        <p:nvPicPr>
          <p:cNvPr id="734" name="Google Shape;734;p44" descr="Matplotlib logo — Matplotlib 3.5.0 documentation"/>
          <p:cNvPicPr preferRelativeResize="0"/>
          <p:nvPr/>
        </p:nvPicPr>
        <p:blipFill rotWithShape="1">
          <a:blip r:embed="rId5">
            <a:alphaModFix/>
          </a:blip>
          <a:srcRect/>
          <a:stretch/>
        </p:blipFill>
        <p:spPr>
          <a:xfrm>
            <a:off x="3472831" y="5533095"/>
            <a:ext cx="3007646" cy="601531"/>
          </a:xfrm>
          <a:prstGeom prst="rect">
            <a:avLst/>
          </a:prstGeom>
          <a:noFill/>
          <a:ln>
            <a:noFill/>
          </a:ln>
        </p:spPr>
      </p:pic>
      <p:sp>
        <p:nvSpPr>
          <p:cNvPr id="735" name="Google Shape;735;p44"/>
          <p:cNvSpPr/>
          <p:nvPr/>
        </p:nvSpPr>
        <p:spPr>
          <a:xfrm>
            <a:off x="8127938" y="5129476"/>
            <a:ext cx="6280879" cy="1241208"/>
          </a:xfrm>
          <a:prstGeom prst="roundRect">
            <a:avLst>
              <a:gd name="adj" fmla="val 16667"/>
            </a:avLst>
          </a:prstGeom>
          <a:solidFill>
            <a:srgbClr val="EEFCFF"/>
          </a:solidFill>
          <a:ln w="19050" cap="flat" cmpd="sng">
            <a:solidFill>
              <a:srgbClr val="162E5D"/>
            </a:solidFill>
            <a:prstDash val="solid"/>
            <a:round/>
            <a:headEnd type="none" w="sm" len="sm"/>
            <a:tailEnd type="none" w="sm" len="sm"/>
          </a:ln>
        </p:spPr>
        <p:txBody>
          <a:bodyPr spcFirstLastPara="1" wrap="square" lIns="90000" tIns="46800" rIns="90000" bIns="46800" anchor="ctr" anchorCtr="0">
            <a:norm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Matplotlib performs data visualization and graphical plotting.</a:t>
            </a:r>
            <a:endParaRPr dirty="0"/>
          </a:p>
        </p:txBody>
      </p:sp>
      <p:sp>
        <p:nvSpPr>
          <p:cNvPr id="737" name="Google Shape;737;p44"/>
          <p:cNvSpPr/>
          <p:nvPr/>
        </p:nvSpPr>
        <p:spPr>
          <a:xfrm>
            <a:off x="2266932" y="5134694"/>
            <a:ext cx="5309893" cy="1225623"/>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738" name="Google Shape;738;p44"/>
          <p:cNvSpPr/>
          <p:nvPr/>
        </p:nvSpPr>
        <p:spPr>
          <a:xfrm>
            <a:off x="3327400" y="816352"/>
            <a:ext cx="960842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 name="Google Shape;725;p44">
            <a:extLst>
              <a:ext uri="{FF2B5EF4-FFF2-40B4-BE49-F238E27FC236}">
                <a16:creationId xmlns:a16="http://schemas.microsoft.com/office/drawing/2014/main" id="{FADCFB9E-5FE2-6A3F-6764-0C84325D5654}"/>
              </a:ext>
            </a:extLst>
          </p:cNvPr>
          <p:cNvSpPr/>
          <p:nvPr/>
        </p:nvSpPr>
        <p:spPr>
          <a:xfrm>
            <a:off x="2266931" y="6963310"/>
            <a:ext cx="5309893" cy="1225623"/>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4" name="Google Shape;729;p44">
            <a:extLst>
              <a:ext uri="{FF2B5EF4-FFF2-40B4-BE49-F238E27FC236}">
                <a16:creationId xmlns:a16="http://schemas.microsoft.com/office/drawing/2014/main" id="{C637F153-8546-36A3-4D16-5490ED707EC4}"/>
              </a:ext>
            </a:extLst>
          </p:cNvPr>
          <p:cNvPicPr preferRelativeResize="0"/>
          <p:nvPr/>
        </p:nvPicPr>
        <p:blipFill rotWithShape="1">
          <a:blip r:embed="rId6">
            <a:alphaModFix/>
          </a:blip>
          <a:srcRect/>
          <a:stretch/>
        </p:blipFill>
        <p:spPr>
          <a:xfrm>
            <a:off x="3867442" y="7127670"/>
            <a:ext cx="2218423" cy="896902"/>
          </a:xfrm>
          <a:prstGeom prst="rect">
            <a:avLst/>
          </a:prstGeom>
          <a:noFill/>
          <a:ln>
            <a:noFill/>
          </a:ln>
        </p:spPr>
      </p:pic>
      <p:sp>
        <p:nvSpPr>
          <p:cNvPr id="5" name="Google Shape;730;p44">
            <a:extLst>
              <a:ext uri="{FF2B5EF4-FFF2-40B4-BE49-F238E27FC236}">
                <a16:creationId xmlns:a16="http://schemas.microsoft.com/office/drawing/2014/main" id="{6346E958-76AA-CF86-0937-E5AC5AF743A7}"/>
              </a:ext>
            </a:extLst>
          </p:cNvPr>
          <p:cNvSpPr/>
          <p:nvPr/>
        </p:nvSpPr>
        <p:spPr>
          <a:xfrm>
            <a:off x="8127938" y="6980010"/>
            <a:ext cx="6280879" cy="1241208"/>
          </a:xfrm>
          <a:prstGeom prst="roundRect">
            <a:avLst>
              <a:gd name="adj" fmla="val 16667"/>
            </a:avLst>
          </a:prstGeom>
          <a:solidFill>
            <a:srgbClr val="EEFCFF"/>
          </a:solidFill>
          <a:ln w="19050" cap="flat" cmpd="sng">
            <a:solidFill>
              <a:srgbClr val="162E5D"/>
            </a:solidFill>
            <a:prstDash val="solid"/>
            <a:round/>
            <a:headEnd type="none" w="sm" len="sm"/>
            <a:tailEnd type="none" w="sm" len="sm"/>
          </a:ln>
        </p:spPr>
        <p:txBody>
          <a:bodyPr spcFirstLastPara="1" wrap="square" lIns="90000" tIns="46800" rIns="90000" bIns="46800" anchor="ctr" anchorCtr="0">
            <a:norm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Pandas is a versatile data manipulation library in Python, offering data structures like DataFrames.</a:t>
            </a:r>
            <a:endParaRPr dirty="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5"/>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Python Libraries Used in Machine Learning </a:t>
            </a:r>
            <a:endParaRPr dirty="0"/>
          </a:p>
        </p:txBody>
      </p:sp>
      <p:sp>
        <p:nvSpPr>
          <p:cNvPr id="744" name="Google Shape;744;p45"/>
          <p:cNvSpPr/>
          <p:nvPr/>
        </p:nvSpPr>
        <p:spPr>
          <a:xfrm>
            <a:off x="1269939" y="1355745"/>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Some Python libraries used in machine learning are: </a:t>
            </a:r>
            <a:endParaRPr sz="2200" b="0" i="0" u="none" strike="noStrike" cap="none" dirty="0">
              <a:solidFill>
                <a:srgbClr val="3F3F3F"/>
              </a:solidFill>
              <a:latin typeface="Open Sans"/>
              <a:ea typeface="Open Sans"/>
              <a:cs typeface="Open Sans"/>
              <a:sym typeface="Open Sans"/>
            </a:endParaRPr>
          </a:p>
        </p:txBody>
      </p:sp>
      <p:sp>
        <p:nvSpPr>
          <p:cNvPr id="757" name="Google Shape;757;p45"/>
          <p:cNvSpPr/>
          <p:nvPr/>
        </p:nvSpPr>
        <p:spPr>
          <a:xfrm>
            <a:off x="3327400" y="816352"/>
            <a:ext cx="960842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2" name="Google Shape;725;p44">
            <a:extLst>
              <a:ext uri="{FF2B5EF4-FFF2-40B4-BE49-F238E27FC236}">
                <a16:creationId xmlns:a16="http://schemas.microsoft.com/office/drawing/2014/main" id="{673DB99F-03E5-4CC8-CFF2-6FB111699977}"/>
              </a:ext>
            </a:extLst>
          </p:cNvPr>
          <p:cNvSpPr/>
          <p:nvPr/>
        </p:nvSpPr>
        <p:spPr>
          <a:xfrm>
            <a:off x="2266932" y="3155824"/>
            <a:ext cx="5309893" cy="1225623"/>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
        <p:nvSpPr>
          <p:cNvPr id="3" name="Google Shape;730;p44">
            <a:extLst>
              <a:ext uri="{FF2B5EF4-FFF2-40B4-BE49-F238E27FC236}">
                <a16:creationId xmlns:a16="http://schemas.microsoft.com/office/drawing/2014/main" id="{5B08B1B2-6332-6F49-50BA-4BB63A086722}"/>
              </a:ext>
            </a:extLst>
          </p:cNvPr>
          <p:cNvSpPr/>
          <p:nvPr/>
        </p:nvSpPr>
        <p:spPr>
          <a:xfrm>
            <a:off x="8127939" y="3172524"/>
            <a:ext cx="6280879" cy="1241208"/>
          </a:xfrm>
          <a:prstGeom prst="roundRect">
            <a:avLst>
              <a:gd name="adj" fmla="val 16667"/>
            </a:avLst>
          </a:prstGeom>
          <a:solidFill>
            <a:srgbClr val="EEFCFF"/>
          </a:solidFill>
          <a:ln w="19050" cap="flat" cmpd="sng">
            <a:solidFill>
              <a:srgbClr val="162E5D"/>
            </a:solidFill>
            <a:prstDash val="solid"/>
            <a:round/>
            <a:headEnd type="none" w="sm" len="sm"/>
            <a:tailEnd type="none" w="sm" len="sm"/>
          </a:ln>
        </p:spPr>
        <p:txBody>
          <a:bodyPr spcFirstLastPara="1" wrap="square" lIns="90000" tIns="46800" rIns="90000" bIns="46800" anchor="ctr" anchorCtr="0">
            <a:norm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SciPy solves mathematical equations and processes algorithms.</a:t>
            </a:r>
            <a:endParaRPr lang="en-US" sz="2400" dirty="0"/>
          </a:p>
        </p:txBody>
      </p:sp>
      <p:sp>
        <p:nvSpPr>
          <p:cNvPr id="4" name="Google Shape;735;p44">
            <a:extLst>
              <a:ext uri="{FF2B5EF4-FFF2-40B4-BE49-F238E27FC236}">
                <a16:creationId xmlns:a16="http://schemas.microsoft.com/office/drawing/2014/main" id="{A2CE8533-C33E-C11A-8E68-4DDEAB21F7C1}"/>
              </a:ext>
            </a:extLst>
          </p:cNvPr>
          <p:cNvSpPr/>
          <p:nvPr/>
        </p:nvSpPr>
        <p:spPr>
          <a:xfrm>
            <a:off x="8127938" y="5129476"/>
            <a:ext cx="6280879" cy="1241208"/>
          </a:xfrm>
          <a:prstGeom prst="roundRect">
            <a:avLst>
              <a:gd name="adj" fmla="val 16667"/>
            </a:avLst>
          </a:prstGeom>
          <a:solidFill>
            <a:srgbClr val="EEFCFF"/>
          </a:solidFill>
          <a:ln w="19050" cap="flat" cmpd="sng">
            <a:solidFill>
              <a:srgbClr val="162E5D"/>
            </a:solidFill>
            <a:prstDash val="solid"/>
            <a:round/>
            <a:headEnd type="none" w="sm" len="sm"/>
            <a:tailEnd type="none" w="sm" len="sm"/>
          </a:ln>
        </p:spPr>
        <p:txBody>
          <a:bodyPr spcFirstLastPara="1" wrap="square" lIns="90000" tIns="46800" rIns="90000" bIns="46800" anchor="ctr" anchorCtr="0">
            <a:norm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Scikit-learn offers efficient versions of common algorithms, facilitating the development of machine learning models.</a:t>
            </a:r>
            <a:endParaRPr lang="en-US" sz="2400" dirty="0"/>
          </a:p>
        </p:txBody>
      </p:sp>
      <p:sp>
        <p:nvSpPr>
          <p:cNvPr id="5" name="Google Shape;737;p44">
            <a:extLst>
              <a:ext uri="{FF2B5EF4-FFF2-40B4-BE49-F238E27FC236}">
                <a16:creationId xmlns:a16="http://schemas.microsoft.com/office/drawing/2014/main" id="{67AC957B-4B1E-2B8C-14FD-61225ED10C1E}"/>
              </a:ext>
            </a:extLst>
          </p:cNvPr>
          <p:cNvSpPr/>
          <p:nvPr/>
        </p:nvSpPr>
        <p:spPr>
          <a:xfrm>
            <a:off x="2266932" y="5134694"/>
            <a:ext cx="5309893" cy="1225623"/>
          </a:xfrm>
          <a:prstGeom prst="roundRect">
            <a:avLst>
              <a:gd name="adj" fmla="val 16667"/>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6" name="Google Shape;745;p45" descr="SciPy and NumPy - Full Stack Python">
            <a:extLst>
              <a:ext uri="{FF2B5EF4-FFF2-40B4-BE49-F238E27FC236}">
                <a16:creationId xmlns:a16="http://schemas.microsoft.com/office/drawing/2014/main" id="{F8C4B5BF-21CE-E521-9FAA-1FCD5B108607}"/>
              </a:ext>
            </a:extLst>
          </p:cNvPr>
          <p:cNvPicPr preferRelativeResize="0"/>
          <p:nvPr/>
        </p:nvPicPr>
        <p:blipFill rotWithShape="1">
          <a:blip r:embed="rId3">
            <a:alphaModFix/>
          </a:blip>
          <a:srcRect/>
          <a:stretch/>
        </p:blipFill>
        <p:spPr>
          <a:xfrm>
            <a:off x="3795156" y="3378519"/>
            <a:ext cx="2037706" cy="809625"/>
          </a:xfrm>
          <a:prstGeom prst="rect">
            <a:avLst/>
          </a:prstGeom>
          <a:noFill/>
          <a:ln>
            <a:noFill/>
          </a:ln>
        </p:spPr>
      </p:pic>
      <p:pic>
        <p:nvPicPr>
          <p:cNvPr id="7" name="Google Shape;746;p45">
            <a:extLst>
              <a:ext uri="{FF2B5EF4-FFF2-40B4-BE49-F238E27FC236}">
                <a16:creationId xmlns:a16="http://schemas.microsoft.com/office/drawing/2014/main" id="{34296B12-DDD3-BE9E-9AFE-F78AD1DC397B}"/>
              </a:ext>
            </a:extLst>
          </p:cNvPr>
          <p:cNvPicPr preferRelativeResize="0"/>
          <p:nvPr/>
        </p:nvPicPr>
        <p:blipFill rotWithShape="1">
          <a:blip r:embed="rId4">
            <a:alphaModFix/>
          </a:blip>
          <a:srcRect/>
          <a:stretch/>
        </p:blipFill>
        <p:spPr>
          <a:xfrm>
            <a:off x="3992838" y="5312598"/>
            <a:ext cx="1642341" cy="885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
          <p:cNvSpPr txBox="1">
            <a:spLocks noGrp="1"/>
          </p:cNvSpPr>
          <p:nvPr>
            <p:ph type="body" idx="1"/>
          </p:nvPr>
        </p:nvSpPr>
        <p:spPr>
          <a:xfrm>
            <a:off x="1332874" y="2758746"/>
            <a:ext cx="9525626" cy="1394154"/>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404040"/>
              </a:buClr>
              <a:buSzPts val="2200"/>
              <a:buNone/>
            </a:pPr>
            <a:r>
              <a:rPr lang="en-US" dirty="0">
                <a:solidFill>
                  <a:srgbClr val="404040"/>
                </a:solidFill>
                <a:highlight>
                  <a:srgbClr val="FFFFFF"/>
                </a:highlight>
                <a:latin typeface="Open Sans"/>
                <a:ea typeface="Open Sans"/>
                <a:cs typeface="Open Sans"/>
                <a:sym typeface="Open Sans"/>
              </a:rPr>
              <a:t>Analyze the distinctions and applications of machine learning, deep learning, and artificial intelligence through real-world examples for various technical applications</a:t>
            </a:r>
            <a:endParaRPr lang="en-US" dirty="0"/>
          </a:p>
        </p:txBody>
      </p:sp>
      <p:sp>
        <p:nvSpPr>
          <p:cNvPr id="209" name="Google Shape;209;p3"/>
          <p:cNvSpPr txBox="1">
            <a:spLocks noGrp="1"/>
          </p:cNvSpPr>
          <p:nvPr>
            <p:ph type="body" idx="3"/>
          </p:nvPr>
        </p:nvSpPr>
        <p:spPr>
          <a:xfrm>
            <a:off x="1331837" y="4312467"/>
            <a:ext cx="9036000" cy="131435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200"/>
              <a:buFont typeface="Arial"/>
              <a:buNone/>
            </a:pPr>
            <a:r>
              <a:rPr lang="en-US" dirty="0">
                <a:solidFill>
                  <a:srgbClr val="404040"/>
                </a:solidFill>
              </a:rPr>
              <a:t>Differentiate among various machine learning models and explore how each model learns from data to predict outcomes</a:t>
            </a:r>
            <a:endParaRPr lang="en-US" dirty="0"/>
          </a:p>
        </p:txBody>
      </p:sp>
      <p:pic>
        <p:nvPicPr>
          <p:cNvPr id="211" name="Google Shape;211;p3" descr="A blue and white circle with a white circle&#10;&#10;Description automatically generated with low confidence"/>
          <p:cNvPicPr preferRelativeResize="0"/>
          <p:nvPr/>
        </p:nvPicPr>
        <p:blipFill rotWithShape="1">
          <a:blip r:embed="rId4">
            <a:alphaModFix/>
          </a:blip>
          <a:srcRect/>
          <a:stretch/>
        </p:blipFill>
        <p:spPr>
          <a:xfrm>
            <a:off x="792636" y="2819260"/>
            <a:ext cx="396244" cy="387931"/>
          </a:xfrm>
          <a:prstGeom prst="rect">
            <a:avLst/>
          </a:prstGeom>
          <a:noFill/>
          <a:ln>
            <a:noFill/>
          </a:ln>
        </p:spPr>
      </p:pic>
      <p:pic>
        <p:nvPicPr>
          <p:cNvPr id="213" name="Google Shape;213;p3" descr="A blue and white circle with a white circle&#10;&#10;Description automatically generated with low confidence"/>
          <p:cNvPicPr preferRelativeResize="0"/>
          <p:nvPr/>
        </p:nvPicPr>
        <p:blipFill rotWithShape="1">
          <a:blip r:embed="rId4">
            <a:alphaModFix/>
          </a:blip>
          <a:srcRect/>
          <a:stretch/>
        </p:blipFill>
        <p:spPr>
          <a:xfrm>
            <a:off x="792636" y="4365247"/>
            <a:ext cx="396244" cy="387931"/>
          </a:xfrm>
          <a:prstGeom prst="rect">
            <a:avLst/>
          </a:prstGeom>
          <a:noFill/>
          <a:ln>
            <a:noFill/>
          </a:ln>
        </p:spPr>
      </p:pic>
      <p:sp>
        <p:nvSpPr>
          <p:cNvPr id="4" name="Google Shape;208;p3">
            <a:extLst>
              <a:ext uri="{FF2B5EF4-FFF2-40B4-BE49-F238E27FC236}">
                <a16:creationId xmlns:a16="http://schemas.microsoft.com/office/drawing/2014/main" id="{BD3297E4-5107-72F6-4D13-AF952D37E32D}"/>
              </a:ext>
            </a:extLst>
          </p:cNvPr>
          <p:cNvSpPr txBox="1">
            <a:spLocks/>
          </p:cNvSpPr>
          <p:nvPr/>
        </p:nvSpPr>
        <p:spPr>
          <a:xfrm>
            <a:off x="1332356" y="5360120"/>
            <a:ext cx="9178438" cy="118666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68300" algn="l" rtl="0">
              <a:lnSpc>
                <a:spcPct val="114000"/>
              </a:lnSpc>
              <a:spcBef>
                <a:spcPts val="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2pPr>
            <a:lvl3pPr marL="1371600" marR="0" lvl="2" indent="-368300" algn="l" rtl="0">
              <a:lnSpc>
                <a:spcPct val="114000"/>
              </a:lnSpc>
              <a:spcBef>
                <a:spcPts val="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Clr>
                <a:srgbClr val="404040"/>
              </a:buClr>
            </a:pPr>
            <a:r>
              <a:rPr lang="en-US" dirty="0"/>
              <a:t>Explore Python libraries for effective data manipulation, visualization, and implementation of machine learning algorithms</a:t>
            </a:r>
          </a:p>
          <a:p>
            <a:pPr marL="0" indent="0">
              <a:buClr>
                <a:srgbClr val="404040"/>
              </a:buClr>
            </a:pPr>
            <a:endParaRPr lang="en-US" dirty="0">
              <a:solidFill>
                <a:srgbClr val="404040"/>
              </a:solidFill>
            </a:endParaRPr>
          </a:p>
        </p:txBody>
      </p:sp>
      <p:pic>
        <p:nvPicPr>
          <p:cNvPr id="5" name="Google Shape;214;p3" descr="A blue and white circle with a white circle&#10;&#10;Description automatically generated with low confidence">
            <a:extLst>
              <a:ext uri="{FF2B5EF4-FFF2-40B4-BE49-F238E27FC236}">
                <a16:creationId xmlns:a16="http://schemas.microsoft.com/office/drawing/2014/main" id="{03537856-B20A-27A4-BBE5-0A542C6AD467}"/>
              </a:ext>
            </a:extLst>
          </p:cNvPr>
          <p:cNvPicPr preferRelativeResize="0"/>
          <p:nvPr/>
        </p:nvPicPr>
        <p:blipFill rotWithShape="1">
          <a:blip r:embed="rId4">
            <a:alphaModFix/>
          </a:blip>
          <a:srcRect/>
          <a:stretch/>
        </p:blipFill>
        <p:spPr>
          <a:xfrm>
            <a:off x="792636" y="5416922"/>
            <a:ext cx="396244" cy="387931"/>
          </a:xfrm>
          <a:prstGeom prst="rect">
            <a:avLst/>
          </a:prstGeom>
          <a:noFill/>
          <a:ln>
            <a:noFill/>
          </a:ln>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47"/>
          <p:cNvSpPr txBox="1">
            <a:spLocks noGrp="1"/>
          </p:cNvSpPr>
          <p:nvPr>
            <p:ph type="body" idx="1"/>
          </p:nvPr>
        </p:nvSpPr>
        <p:spPr>
          <a:xfrm>
            <a:off x="1332875" y="1967907"/>
            <a:ext cx="9036000" cy="1011600"/>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434343"/>
              </a:buClr>
              <a:buSzPts val="2200"/>
              <a:buNone/>
            </a:pPr>
            <a:r>
              <a:rPr lang="en-US" sz="2200" dirty="0">
                <a:solidFill>
                  <a:srgbClr val="434343"/>
                </a:solidFill>
                <a:latin typeface="Open Sans"/>
                <a:ea typeface="Open Sans"/>
                <a:cs typeface="Open Sans"/>
                <a:sym typeface="Open Sans"/>
              </a:rPr>
              <a:t>Machine learning refers to a machine's ability to learn from data and replicate human behavior.</a:t>
            </a:r>
            <a:endParaRPr lang="en-US" dirty="0"/>
          </a:p>
        </p:txBody>
      </p:sp>
      <p:sp>
        <p:nvSpPr>
          <p:cNvPr id="770" name="Google Shape;770;p47"/>
          <p:cNvSpPr txBox="1">
            <a:spLocks noGrp="1"/>
          </p:cNvSpPr>
          <p:nvPr>
            <p:ph type="body" idx="2"/>
          </p:nvPr>
        </p:nvSpPr>
        <p:spPr>
          <a:xfrm>
            <a:off x="1332356" y="3150973"/>
            <a:ext cx="9036000" cy="1011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Clr>
                <a:srgbClr val="3F3F3F"/>
              </a:buClr>
              <a:buSzPts val="2200"/>
              <a:buFont typeface="Arial"/>
              <a:buNone/>
            </a:pPr>
            <a:r>
              <a:rPr lang="en-US" dirty="0">
                <a:solidFill>
                  <a:srgbClr val="3F3F3F"/>
                </a:solidFill>
                <a:latin typeface="Open Sans"/>
                <a:ea typeface="Open Sans"/>
                <a:cs typeface="Open Sans"/>
                <a:sym typeface="Open Sans"/>
              </a:rPr>
              <a:t>AI includes machine learning and deep learning, each with unique capabilities for simulating intelligence.</a:t>
            </a:r>
          </a:p>
        </p:txBody>
      </p:sp>
      <p:sp>
        <p:nvSpPr>
          <p:cNvPr id="771" name="Google Shape;771;p47"/>
          <p:cNvSpPr txBox="1">
            <a:spLocks noGrp="1"/>
          </p:cNvSpPr>
          <p:nvPr>
            <p:ph type="body" idx="3"/>
          </p:nvPr>
        </p:nvSpPr>
        <p:spPr>
          <a:xfrm>
            <a:off x="1331837" y="4497766"/>
            <a:ext cx="9036000" cy="1011600"/>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Clr>
                <a:srgbClr val="3F3F3F"/>
              </a:buClr>
              <a:buSzPts val="2200"/>
              <a:buFont typeface="Arial"/>
              <a:buNone/>
            </a:pPr>
            <a:r>
              <a:rPr lang="en-US" dirty="0">
                <a:solidFill>
                  <a:srgbClr val="3F3F3F"/>
                </a:solidFill>
                <a:latin typeface="Open Sans"/>
                <a:ea typeface="Open Sans"/>
                <a:cs typeface="Open Sans"/>
                <a:sym typeface="Open Sans"/>
              </a:rPr>
              <a:t>There are </a:t>
            </a:r>
            <a:r>
              <a:rPr lang="en-US" dirty="0"/>
              <a:t>four</a:t>
            </a:r>
            <a:r>
              <a:rPr lang="en-US" dirty="0">
                <a:solidFill>
                  <a:srgbClr val="3F3F3F"/>
                </a:solidFill>
                <a:latin typeface="Open Sans"/>
                <a:ea typeface="Open Sans"/>
                <a:cs typeface="Open Sans"/>
                <a:sym typeface="Open Sans"/>
              </a:rPr>
              <a:t> main types of machine learning: supervised learning, unsupervised learning, semi-supervised learning, and reinforcement learning. </a:t>
            </a:r>
            <a:endParaRPr lang="en-US" dirty="0"/>
          </a:p>
          <a:p>
            <a:pPr marL="0" lvl="0" indent="0" algn="l" rtl="0">
              <a:lnSpc>
                <a:spcPct val="114000"/>
              </a:lnSpc>
              <a:spcBef>
                <a:spcPts val="0"/>
              </a:spcBef>
              <a:spcAft>
                <a:spcPts val="0"/>
              </a:spcAft>
              <a:buClr>
                <a:srgbClr val="3F3F3F"/>
              </a:buClr>
              <a:buSzPts val="2200"/>
              <a:buFont typeface="Arial"/>
              <a:buNone/>
            </a:pPr>
            <a:endParaRPr lang="en-US" dirty="0"/>
          </a:p>
          <a:p>
            <a:pPr marL="0" lvl="0" indent="0" algn="l" rtl="0">
              <a:lnSpc>
                <a:spcPct val="114000"/>
              </a:lnSpc>
              <a:spcBef>
                <a:spcPts val="0"/>
              </a:spcBef>
              <a:spcAft>
                <a:spcPts val="0"/>
              </a:spcAft>
              <a:buClr>
                <a:srgbClr val="3F3F3F"/>
              </a:buClr>
              <a:buSzPts val="2200"/>
              <a:buFont typeface="Arial"/>
              <a:buNone/>
            </a:pPr>
            <a:endParaRPr lang="en-US" dirty="0"/>
          </a:p>
        </p:txBody>
      </p:sp>
      <p:pic>
        <p:nvPicPr>
          <p:cNvPr id="773" name="Google Shape;773;p47" descr="A blue and white circle with a white circle&#10;&#10;Description automatically generated with low confidence"/>
          <p:cNvPicPr preferRelativeResize="0"/>
          <p:nvPr/>
        </p:nvPicPr>
        <p:blipFill rotWithShape="1">
          <a:blip r:embed="rId3">
            <a:alphaModFix/>
          </a:blip>
          <a:srcRect/>
          <a:stretch/>
        </p:blipFill>
        <p:spPr>
          <a:xfrm>
            <a:off x="792636" y="2064974"/>
            <a:ext cx="396244" cy="387931"/>
          </a:xfrm>
          <a:prstGeom prst="rect">
            <a:avLst/>
          </a:prstGeom>
          <a:noFill/>
          <a:ln>
            <a:noFill/>
          </a:ln>
        </p:spPr>
      </p:pic>
      <p:pic>
        <p:nvPicPr>
          <p:cNvPr id="775" name="Google Shape;775;p47" descr="A blue and white circle with a white circle&#10;&#10;Description automatically generated with low confidence"/>
          <p:cNvPicPr preferRelativeResize="0"/>
          <p:nvPr/>
        </p:nvPicPr>
        <p:blipFill rotWithShape="1">
          <a:blip r:embed="rId3">
            <a:alphaModFix/>
          </a:blip>
          <a:srcRect/>
          <a:stretch/>
        </p:blipFill>
        <p:spPr>
          <a:xfrm>
            <a:off x="792636" y="4572747"/>
            <a:ext cx="396244" cy="387931"/>
          </a:xfrm>
          <a:prstGeom prst="rect">
            <a:avLst/>
          </a:prstGeom>
          <a:noFill/>
          <a:ln>
            <a:noFill/>
          </a:ln>
        </p:spPr>
      </p:pic>
      <p:pic>
        <p:nvPicPr>
          <p:cNvPr id="776" name="Google Shape;776;p47" descr="A blue and white circle with a white circle&#10;&#10;Description automatically generated with low confidence"/>
          <p:cNvPicPr preferRelativeResize="0"/>
          <p:nvPr/>
        </p:nvPicPr>
        <p:blipFill rotWithShape="1">
          <a:blip r:embed="rId3">
            <a:alphaModFix/>
          </a:blip>
          <a:srcRect/>
          <a:stretch/>
        </p:blipFill>
        <p:spPr>
          <a:xfrm>
            <a:off x="792636" y="3214904"/>
            <a:ext cx="396244" cy="387931"/>
          </a:xfrm>
          <a:prstGeom prst="rect">
            <a:avLst/>
          </a:prstGeom>
          <a:noFill/>
          <a:ln>
            <a:noFill/>
          </a:ln>
        </p:spPr>
      </p:pic>
      <p:sp>
        <p:nvSpPr>
          <p:cNvPr id="4" name="Google Shape;771;p47">
            <a:extLst>
              <a:ext uri="{FF2B5EF4-FFF2-40B4-BE49-F238E27FC236}">
                <a16:creationId xmlns:a16="http://schemas.microsoft.com/office/drawing/2014/main" id="{9D503429-4272-B764-176F-EF560174FBD5}"/>
              </a:ext>
            </a:extLst>
          </p:cNvPr>
          <p:cNvSpPr txBox="1">
            <a:spLocks/>
          </p:cNvSpPr>
          <p:nvPr/>
        </p:nvSpPr>
        <p:spPr>
          <a:xfrm>
            <a:off x="1331837" y="5844559"/>
            <a:ext cx="9036000" cy="1011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114000"/>
              </a:lnSpc>
              <a:spcBef>
                <a:spcPts val="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68300" algn="l" rtl="0">
              <a:lnSpc>
                <a:spcPct val="114000"/>
              </a:lnSpc>
              <a:spcBef>
                <a:spcPts val="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2pPr>
            <a:lvl3pPr marL="1371600" marR="0" lvl="2" indent="-368300" algn="l" rtl="0">
              <a:lnSpc>
                <a:spcPct val="114000"/>
              </a:lnSpc>
              <a:spcBef>
                <a:spcPts val="0"/>
              </a:spcBef>
              <a:spcAft>
                <a:spcPts val="0"/>
              </a:spcAft>
              <a:buClr>
                <a:srgbClr val="3F3F3F"/>
              </a:buClr>
              <a:buSzPts val="2200"/>
              <a:buFont typeface="Arial"/>
              <a:buChar char="•"/>
              <a:defRPr sz="2200" b="0" i="0" u="none" strike="noStrike" cap="none">
                <a:solidFill>
                  <a:srgbClr val="3F3F3F"/>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dirty="0"/>
              <a:t>Python packages are folders with modules that organize code for easy reuse and maintenance, improving development efficiency.</a:t>
            </a:r>
          </a:p>
        </p:txBody>
      </p:sp>
      <p:pic>
        <p:nvPicPr>
          <p:cNvPr id="5" name="Google Shape;775;p47" descr="A blue and white circle with a white circle&#10;&#10;Description automatically generated with low confidence">
            <a:extLst>
              <a:ext uri="{FF2B5EF4-FFF2-40B4-BE49-F238E27FC236}">
                <a16:creationId xmlns:a16="http://schemas.microsoft.com/office/drawing/2014/main" id="{195E15CC-8838-307B-23BE-903D45BC4A4B}"/>
              </a:ext>
            </a:extLst>
          </p:cNvPr>
          <p:cNvPicPr preferRelativeResize="0"/>
          <p:nvPr/>
        </p:nvPicPr>
        <p:blipFill rotWithShape="1">
          <a:blip r:embed="rId3">
            <a:alphaModFix/>
          </a:blip>
          <a:srcRect/>
          <a:stretch/>
        </p:blipFill>
        <p:spPr>
          <a:xfrm>
            <a:off x="792636" y="5919540"/>
            <a:ext cx="396244" cy="3879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2"/>
          <p:cNvSpPr txBox="1">
            <a:spLocks noGrp="1"/>
          </p:cNvSpPr>
          <p:nvPr>
            <p:ph type="body" idx="1"/>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 subset of artificial intelligence (AI) that assists systems to learn and improve automatically from experience without being explicitly programmed.</a:t>
            </a:r>
          </a:p>
        </p:txBody>
      </p:sp>
      <p:sp>
        <p:nvSpPr>
          <p:cNvPr id="816" name="Google Shape;816;p52"/>
          <p:cNvSpPr txBox="1">
            <a:spLocks noGrp="1"/>
          </p:cNvSpPr>
          <p:nvPr>
            <p:ph type="body" idx="2"/>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 method of programming where developers manually define a set of rules and instructions.</a:t>
            </a:r>
          </a:p>
        </p:txBody>
      </p:sp>
      <p:sp>
        <p:nvSpPr>
          <p:cNvPr id="817" name="Google Shape;817;p52"/>
          <p:cNvSpPr txBox="1">
            <a:spLocks noGrp="1"/>
          </p:cNvSpPr>
          <p:nvPr>
            <p:ph type="body" idx="3"/>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The process of creating a set of fixed logic that a program will follow.</a:t>
            </a:r>
          </a:p>
        </p:txBody>
      </p:sp>
      <p:sp>
        <p:nvSpPr>
          <p:cNvPr id="818" name="Google Shape;818;p52"/>
          <p:cNvSpPr txBox="1">
            <a:spLocks noGrp="1"/>
          </p:cNvSpPr>
          <p:nvPr>
            <p:ph type="body" idx="4"/>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 technique used only for image and speech recognition tasks.</a:t>
            </a:r>
          </a:p>
        </p:txBody>
      </p:sp>
      <p:sp>
        <p:nvSpPr>
          <p:cNvPr id="819" name="Google Shape;819;p52"/>
          <p:cNvSpPr txBox="1">
            <a:spLocks noGrp="1"/>
          </p:cNvSpPr>
          <p:nvPr>
            <p:ph type="body" idx="5"/>
          </p:nvPr>
        </p:nvSpPr>
        <p:spPr>
          <a:xfrm>
            <a:off x="2967015" y="578759"/>
            <a:ext cx="12401573" cy="1447009"/>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Which of the following best describes machine learning?</a:t>
            </a:r>
          </a:p>
        </p:txBody>
      </p:sp>
      <p:sp>
        <p:nvSpPr>
          <p:cNvPr id="820" name="Google Shape;820;p52"/>
          <p:cNvSpPr txBox="1">
            <a:spLocks noGrp="1"/>
          </p:cNvSpPr>
          <p:nvPr>
            <p:ph type="body" idx="6"/>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IN" dirty="0"/>
              <a:t>1</a:t>
            </a:r>
            <a:endParaRPr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53"/>
          <p:cNvSpPr txBox="1">
            <a:spLocks noGrp="1"/>
          </p:cNvSpPr>
          <p:nvPr>
            <p:ph type="body" idx="1"/>
          </p:nvPr>
        </p:nvSpPr>
        <p:spPr>
          <a:xfrm>
            <a:off x="3251201" y="7277661"/>
            <a:ext cx="8834438" cy="584200"/>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024F93"/>
              </a:buClr>
              <a:buSzPts val="2000"/>
              <a:buNone/>
            </a:pPr>
            <a:r>
              <a:rPr lang="en-US" dirty="0"/>
              <a:t> A</a:t>
            </a:r>
            <a:endParaRPr dirty="0"/>
          </a:p>
        </p:txBody>
      </p:sp>
      <p:sp>
        <p:nvSpPr>
          <p:cNvPr id="826" name="Google Shape;826;p53"/>
          <p:cNvSpPr txBox="1">
            <a:spLocks noGrp="1"/>
          </p:cNvSpPr>
          <p:nvPr>
            <p:ph type="body" idx="2"/>
          </p:nvPr>
        </p:nvSpPr>
        <p:spPr>
          <a:xfrm>
            <a:off x="669925" y="7935913"/>
            <a:ext cx="13095288" cy="1004887"/>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Machine learning is a subset of AI that enables systems to learn and improve automatically from experience without explicit programming.</a:t>
            </a:r>
          </a:p>
        </p:txBody>
      </p:sp>
      <p:sp>
        <p:nvSpPr>
          <p:cNvPr id="827" name="Google Shape;827;p53"/>
          <p:cNvSpPr txBox="1">
            <a:spLocks noGrp="1"/>
          </p:cNvSpPr>
          <p:nvPr>
            <p:ph type="body" idx="3"/>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 technique used only for image and speech recognition tasks.</a:t>
            </a:r>
          </a:p>
        </p:txBody>
      </p:sp>
      <p:sp>
        <p:nvSpPr>
          <p:cNvPr id="828" name="Google Shape;828;p53"/>
          <p:cNvSpPr txBox="1">
            <a:spLocks noGrp="1"/>
          </p:cNvSpPr>
          <p:nvPr>
            <p:ph type="body" idx="4"/>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The process of creating a set of fixed logic that a program will follow.</a:t>
            </a:r>
          </a:p>
        </p:txBody>
      </p:sp>
      <p:sp>
        <p:nvSpPr>
          <p:cNvPr id="829" name="Google Shape;829;p53"/>
          <p:cNvSpPr txBox="1">
            <a:spLocks noGrp="1"/>
          </p:cNvSpPr>
          <p:nvPr>
            <p:ph type="body" idx="5"/>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 method of programming where developers manually define a set of rules and instructions.</a:t>
            </a:r>
          </a:p>
        </p:txBody>
      </p:sp>
      <p:sp>
        <p:nvSpPr>
          <p:cNvPr id="830" name="Google Shape;830;p53"/>
          <p:cNvSpPr txBox="1">
            <a:spLocks noGrp="1"/>
          </p:cNvSpPr>
          <p:nvPr>
            <p:ph type="body" idx="6"/>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 subset of artificial intelligence (AI) that assists systems to learn and improve automatically from experience without being explicitly programmed.</a:t>
            </a:r>
          </a:p>
        </p:txBody>
      </p:sp>
      <p:sp>
        <p:nvSpPr>
          <p:cNvPr id="831" name="Google Shape;831;p53"/>
          <p:cNvSpPr txBox="1">
            <a:spLocks noGrp="1"/>
          </p:cNvSpPr>
          <p:nvPr>
            <p:ph type="body" idx="7"/>
          </p:nvPr>
        </p:nvSpPr>
        <p:spPr>
          <a:xfrm>
            <a:off x="1562100" y="1193800"/>
            <a:ext cx="1135063" cy="830263"/>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IN" dirty="0"/>
              <a:t>1</a:t>
            </a:r>
            <a:endParaRPr dirty="0"/>
          </a:p>
        </p:txBody>
      </p:sp>
      <p:sp>
        <p:nvSpPr>
          <p:cNvPr id="832" name="Google Shape;832;p53"/>
          <p:cNvSpPr txBox="1">
            <a:spLocks noGrp="1"/>
          </p:cNvSpPr>
          <p:nvPr>
            <p:ph type="body" idx="8"/>
          </p:nvPr>
        </p:nvSpPr>
        <p:spPr>
          <a:xfrm>
            <a:off x="2967038" y="579438"/>
            <a:ext cx="12401550" cy="1446212"/>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Which of the following best describes machine learning?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4"/>
          <p:cNvSpPr txBox="1">
            <a:spLocks noGrp="1"/>
          </p:cNvSpPr>
          <p:nvPr>
            <p:ph type="body" idx="1"/>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ABC Inc. using predefined rules for transaction processing.</a:t>
            </a:r>
          </a:p>
        </p:txBody>
      </p:sp>
      <p:sp>
        <p:nvSpPr>
          <p:cNvPr id="838" name="Google Shape;838;p54"/>
          <p:cNvSpPr txBox="1">
            <a:spLocks noGrp="1"/>
          </p:cNvSpPr>
          <p:nvPr>
            <p:ph type="body" idx="2"/>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ABC Inc. using manual review to detect fraudulent transactions.</a:t>
            </a:r>
          </a:p>
        </p:txBody>
      </p:sp>
      <p:sp>
        <p:nvSpPr>
          <p:cNvPr id="839" name="Google Shape;839;p54"/>
          <p:cNvSpPr txBox="1">
            <a:spLocks noGrp="1"/>
          </p:cNvSpPr>
          <p:nvPr>
            <p:ph type="body" idx="3"/>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 ABC Inc. using machine learning algorithms to detect real-time fraudulent transactions and predict customer behavior.</a:t>
            </a:r>
          </a:p>
        </p:txBody>
      </p:sp>
      <p:sp>
        <p:nvSpPr>
          <p:cNvPr id="840" name="Google Shape;840;p54"/>
          <p:cNvSpPr txBox="1">
            <a:spLocks noGrp="1"/>
          </p:cNvSpPr>
          <p:nvPr>
            <p:ph type="body" idx="4"/>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ABC Inc. using machine learning solely for inventory management.</a:t>
            </a:r>
          </a:p>
        </p:txBody>
      </p:sp>
      <p:sp>
        <p:nvSpPr>
          <p:cNvPr id="841" name="Google Shape;841;p54"/>
          <p:cNvSpPr txBox="1">
            <a:spLocks noGrp="1"/>
          </p:cNvSpPr>
          <p:nvPr>
            <p:ph type="body" idx="5"/>
          </p:nvPr>
        </p:nvSpPr>
        <p:spPr>
          <a:xfrm>
            <a:off x="2967015" y="578759"/>
            <a:ext cx="12401573" cy="1447009"/>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Which example illustrates the use of machine learning to enhance customer experience in an e-commerce company?</a:t>
            </a:r>
          </a:p>
        </p:txBody>
      </p:sp>
      <p:sp>
        <p:nvSpPr>
          <p:cNvPr id="842" name="Google Shape;842;p54"/>
          <p:cNvSpPr txBox="1">
            <a:spLocks noGrp="1"/>
          </p:cNvSpPr>
          <p:nvPr>
            <p:ph type="body" idx="6"/>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IN" dirty="0"/>
              <a:t>2</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5"/>
          <p:cNvSpPr txBox="1">
            <a:spLocks noGrp="1"/>
          </p:cNvSpPr>
          <p:nvPr>
            <p:ph type="body" idx="1"/>
          </p:nvPr>
        </p:nvSpPr>
        <p:spPr>
          <a:xfrm>
            <a:off x="3251201" y="7277661"/>
            <a:ext cx="8834438" cy="584200"/>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024F93"/>
              </a:buClr>
              <a:buSzPts val="2000"/>
              <a:buNone/>
            </a:pPr>
            <a:r>
              <a:rPr lang="en-US" dirty="0"/>
              <a:t> C</a:t>
            </a:r>
            <a:endParaRPr dirty="0"/>
          </a:p>
        </p:txBody>
      </p:sp>
      <p:sp>
        <p:nvSpPr>
          <p:cNvPr id="848" name="Google Shape;848;p55"/>
          <p:cNvSpPr txBox="1">
            <a:spLocks noGrp="1"/>
          </p:cNvSpPr>
          <p:nvPr>
            <p:ph type="body" idx="2"/>
          </p:nvPr>
        </p:nvSpPr>
        <p:spPr>
          <a:xfrm>
            <a:off x="669925" y="7935913"/>
            <a:ext cx="13095288" cy="1004887"/>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ABC Inc. uses machine learning to detect fraudulent transactions in real-time and predict customer behavior to enhance the recommendation engine and customer experience.</a:t>
            </a:r>
          </a:p>
        </p:txBody>
      </p:sp>
      <p:sp>
        <p:nvSpPr>
          <p:cNvPr id="849" name="Google Shape;849;p55"/>
          <p:cNvSpPr txBox="1">
            <a:spLocks noGrp="1"/>
          </p:cNvSpPr>
          <p:nvPr>
            <p:ph type="body" idx="3"/>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ABC Inc. using machine learning solely for inventory management.</a:t>
            </a:r>
          </a:p>
        </p:txBody>
      </p:sp>
      <p:sp>
        <p:nvSpPr>
          <p:cNvPr id="850" name="Google Shape;850;p55"/>
          <p:cNvSpPr txBox="1">
            <a:spLocks noGrp="1"/>
          </p:cNvSpPr>
          <p:nvPr>
            <p:ph type="body" idx="4"/>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 ABC Inc. using machine learning algorithms to detect real-time fraudulent transactions and predict customer behavior.</a:t>
            </a:r>
          </a:p>
        </p:txBody>
      </p:sp>
      <p:sp>
        <p:nvSpPr>
          <p:cNvPr id="851" name="Google Shape;851;p55"/>
          <p:cNvSpPr txBox="1">
            <a:spLocks noGrp="1"/>
          </p:cNvSpPr>
          <p:nvPr>
            <p:ph type="body" idx="5"/>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ABC Inc. using manual review to detect fraudulent transactions.</a:t>
            </a:r>
          </a:p>
        </p:txBody>
      </p:sp>
      <p:sp>
        <p:nvSpPr>
          <p:cNvPr id="852" name="Google Shape;852;p55"/>
          <p:cNvSpPr txBox="1">
            <a:spLocks noGrp="1"/>
          </p:cNvSpPr>
          <p:nvPr>
            <p:ph type="body" idx="6"/>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ABC Inc. using predefined rules for transaction processing.</a:t>
            </a:r>
          </a:p>
        </p:txBody>
      </p:sp>
      <p:sp>
        <p:nvSpPr>
          <p:cNvPr id="853" name="Google Shape;853;p55"/>
          <p:cNvSpPr txBox="1">
            <a:spLocks noGrp="1"/>
          </p:cNvSpPr>
          <p:nvPr>
            <p:ph type="body" idx="7"/>
          </p:nvPr>
        </p:nvSpPr>
        <p:spPr>
          <a:xfrm>
            <a:off x="1562100" y="1193800"/>
            <a:ext cx="1135063" cy="830263"/>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IN" dirty="0"/>
              <a:t>2</a:t>
            </a:r>
            <a:endParaRPr dirty="0"/>
          </a:p>
        </p:txBody>
      </p:sp>
      <p:sp>
        <p:nvSpPr>
          <p:cNvPr id="854" name="Google Shape;854;p55"/>
          <p:cNvSpPr txBox="1">
            <a:spLocks noGrp="1"/>
          </p:cNvSpPr>
          <p:nvPr>
            <p:ph type="body" idx="8"/>
          </p:nvPr>
        </p:nvSpPr>
        <p:spPr>
          <a:xfrm>
            <a:off x="2967038" y="579438"/>
            <a:ext cx="12401550" cy="1446212"/>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Which example illustrates the use of machine learning to enhance customer experience in an e-commerce company?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4"/>
          <p:cNvSpPr txBox="1">
            <a:spLocks noGrp="1"/>
          </p:cNvSpPr>
          <p:nvPr>
            <p:ph type="body" idx="1"/>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Deep Learning is a subset of AI focused on learning from data.</a:t>
            </a:r>
          </a:p>
        </p:txBody>
      </p:sp>
      <p:sp>
        <p:nvSpPr>
          <p:cNvPr id="838" name="Google Shape;838;p54"/>
          <p:cNvSpPr txBox="1">
            <a:spLocks noGrp="1"/>
          </p:cNvSpPr>
          <p:nvPr>
            <p:ph type="body" idx="2"/>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Deep Learning uses neural networks with multiple layers for complex pattern recognition.</a:t>
            </a:r>
          </a:p>
        </p:txBody>
      </p:sp>
      <p:sp>
        <p:nvSpPr>
          <p:cNvPr id="839" name="Google Shape;839;p54"/>
          <p:cNvSpPr txBox="1">
            <a:spLocks noGrp="1"/>
          </p:cNvSpPr>
          <p:nvPr>
            <p:ph type="body" idx="3"/>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Deep Learning encompasses the simulation of human intelligence in machines.</a:t>
            </a:r>
          </a:p>
        </p:txBody>
      </p:sp>
      <p:sp>
        <p:nvSpPr>
          <p:cNvPr id="840" name="Google Shape;840;p54"/>
          <p:cNvSpPr txBox="1">
            <a:spLocks noGrp="1"/>
          </p:cNvSpPr>
          <p:nvPr>
            <p:ph type="body" idx="4"/>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Deep Learning involves manually defined rules and instructions</a:t>
            </a:r>
          </a:p>
        </p:txBody>
      </p:sp>
      <p:sp>
        <p:nvSpPr>
          <p:cNvPr id="841" name="Google Shape;841;p54"/>
          <p:cNvSpPr txBox="1">
            <a:spLocks noGrp="1"/>
          </p:cNvSpPr>
          <p:nvPr>
            <p:ph type="body" idx="5"/>
          </p:nvPr>
        </p:nvSpPr>
        <p:spPr>
          <a:xfrm>
            <a:off x="2967015" y="578759"/>
            <a:ext cx="12401573" cy="1447009"/>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What distinguishes deep learning (DL) from machine learning (ML) and artificial intelligence (AI)?</a:t>
            </a:r>
          </a:p>
        </p:txBody>
      </p:sp>
      <p:sp>
        <p:nvSpPr>
          <p:cNvPr id="842" name="Google Shape;842;p54"/>
          <p:cNvSpPr txBox="1">
            <a:spLocks noGrp="1"/>
          </p:cNvSpPr>
          <p:nvPr>
            <p:ph type="body" idx="6"/>
          </p:nvPr>
        </p:nvSpPr>
        <p:spPr>
          <a:xfrm>
            <a:off x="1562390" y="1193800"/>
            <a:ext cx="1135063" cy="830263"/>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IN" dirty="0"/>
              <a:t>3</a:t>
            </a:r>
            <a:endParaRPr dirty="0"/>
          </a:p>
        </p:txBody>
      </p:sp>
    </p:spTree>
    <p:extLst>
      <p:ext uri="{BB962C8B-B14F-4D97-AF65-F5344CB8AC3E}">
        <p14:creationId xmlns:p14="http://schemas.microsoft.com/office/powerpoint/2010/main" val="2206515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5"/>
          <p:cNvSpPr txBox="1">
            <a:spLocks noGrp="1"/>
          </p:cNvSpPr>
          <p:nvPr>
            <p:ph type="body" idx="1"/>
          </p:nvPr>
        </p:nvSpPr>
        <p:spPr>
          <a:xfrm>
            <a:off x="3251201" y="7277661"/>
            <a:ext cx="8834438" cy="584200"/>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024F93"/>
              </a:buClr>
              <a:buSzPts val="2000"/>
              <a:buNone/>
            </a:pPr>
            <a:r>
              <a:rPr lang="en-US" dirty="0"/>
              <a:t> B</a:t>
            </a:r>
            <a:endParaRPr dirty="0"/>
          </a:p>
        </p:txBody>
      </p:sp>
      <p:sp>
        <p:nvSpPr>
          <p:cNvPr id="848" name="Google Shape;848;p55"/>
          <p:cNvSpPr txBox="1">
            <a:spLocks noGrp="1"/>
          </p:cNvSpPr>
          <p:nvPr>
            <p:ph type="body" idx="2"/>
          </p:nvPr>
        </p:nvSpPr>
        <p:spPr>
          <a:xfrm>
            <a:off x="669925" y="7935913"/>
            <a:ext cx="13095288" cy="1004887"/>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Deep learning is a subset of ML that uses neural networks with multiple layers for complex pattern recognition, such as recognizing patterns in images, speech, and text.</a:t>
            </a:r>
          </a:p>
        </p:txBody>
      </p:sp>
      <p:sp>
        <p:nvSpPr>
          <p:cNvPr id="849" name="Google Shape;849;p55"/>
          <p:cNvSpPr txBox="1">
            <a:spLocks noGrp="1"/>
          </p:cNvSpPr>
          <p:nvPr>
            <p:ph type="body" idx="3"/>
          </p:nvPr>
        </p:nvSpPr>
        <p:spPr>
          <a:xfrm>
            <a:off x="2338682" y="5511422"/>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Deep Learning involves manually defined rules and instructions</a:t>
            </a:r>
          </a:p>
        </p:txBody>
      </p:sp>
      <p:sp>
        <p:nvSpPr>
          <p:cNvPr id="850" name="Google Shape;850;p55"/>
          <p:cNvSpPr txBox="1">
            <a:spLocks noGrp="1"/>
          </p:cNvSpPr>
          <p:nvPr>
            <p:ph type="body" idx="4"/>
          </p:nvPr>
        </p:nvSpPr>
        <p:spPr>
          <a:xfrm>
            <a:off x="2334566" y="4568181"/>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Deep Learning encompasses the simulation of human intelligence in machines.</a:t>
            </a:r>
          </a:p>
        </p:txBody>
      </p:sp>
      <p:sp>
        <p:nvSpPr>
          <p:cNvPr id="851" name="Google Shape;851;p55"/>
          <p:cNvSpPr txBox="1">
            <a:spLocks noGrp="1"/>
          </p:cNvSpPr>
          <p:nvPr>
            <p:ph type="body" idx="5"/>
          </p:nvPr>
        </p:nvSpPr>
        <p:spPr>
          <a:xfrm>
            <a:off x="2334566" y="3629064"/>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Deep Learning uses neural networks with multiple layers for complex pattern recognition.</a:t>
            </a:r>
          </a:p>
        </p:txBody>
      </p:sp>
      <p:sp>
        <p:nvSpPr>
          <p:cNvPr id="852" name="Google Shape;852;p55"/>
          <p:cNvSpPr txBox="1">
            <a:spLocks noGrp="1"/>
          </p:cNvSpPr>
          <p:nvPr>
            <p:ph type="body" idx="6"/>
          </p:nvPr>
        </p:nvSpPr>
        <p:spPr>
          <a:xfrm>
            <a:off x="2330450" y="2698180"/>
            <a:ext cx="11250613" cy="836613"/>
          </a:xfrm>
          <a:prstGeom prst="rect">
            <a:avLst/>
          </a:prstGeom>
          <a:noFill/>
          <a:ln>
            <a:noFill/>
          </a:ln>
        </p:spPr>
        <p:txBody>
          <a:bodyPr spcFirstLastPara="1" wrap="square" lIns="91425" tIns="45700" rIns="91425" bIns="45700" anchor="t" anchorCtr="0">
            <a:normAutofit/>
          </a:bodyPr>
          <a:lstStyle/>
          <a:p>
            <a:pPr marL="0" lvl="0" indent="0" algn="l" rtl="0">
              <a:lnSpc>
                <a:spcPct val="114000"/>
              </a:lnSpc>
              <a:spcBef>
                <a:spcPts val="0"/>
              </a:spcBef>
              <a:spcAft>
                <a:spcPts val="0"/>
              </a:spcAft>
              <a:buClr>
                <a:srgbClr val="3F3F3F"/>
              </a:buClr>
              <a:buSzPts val="2000"/>
              <a:buNone/>
            </a:pPr>
            <a:r>
              <a:rPr lang="en-US" dirty="0"/>
              <a:t>Deep Learning is a subset of AI focused on learning from data.</a:t>
            </a:r>
          </a:p>
        </p:txBody>
      </p:sp>
      <p:sp>
        <p:nvSpPr>
          <p:cNvPr id="853" name="Google Shape;853;p55"/>
          <p:cNvSpPr txBox="1">
            <a:spLocks noGrp="1"/>
          </p:cNvSpPr>
          <p:nvPr>
            <p:ph type="body" idx="7"/>
          </p:nvPr>
        </p:nvSpPr>
        <p:spPr>
          <a:xfrm>
            <a:off x="1562100" y="1193800"/>
            <a:ext cx="1135063" cy="830263"/>
          </a:xfrm>
          <a:prstGeom prst="rect">
            <a:avLst/>
          </a:prstGeom>
          <a:noFill/>
          <a:ln>
            <a:noFill/>
          </a:ln>
        </p:spPr>
        <p:txBody>
          <a:bodyPr spcFirstLastPara="1" wrap="square" lIns="91425" tIns="45700" rIns="91425" bIns="45700" anchor="ctr" anchorCtr="0">
            <a:normAutofit/>
          </a:bodyPr>
          <a:lstStyle/>
          <a:p>
            <a:pPr marL="0" lvl="0" indent="0" algn="ctr" rtl="0">
              <a:lnSpc>
                <a:spcPct val="114000"/>
              </a:lnSpc>
              <a:spcBef>
                <a:spcPts val="0"/>
              </a:spcBef>
              <a:spcAft>
                <a:spcPts val="0"/>
              </a:spcAft>
              <a:buClr>
                <a:schemeClr val="lt1"/>
              </a:buClr>
              <a:buSzPts val="2200"/>
              <a:buNone/>
            </a:pPr>
            <a:r>
              <a:rPr lang="en-IN" dirty="0"/>
              <a:t>3</a:t>
            </a:r>
            <a:endParaRPr dirty="0"/>
          </a:p>
        </p:txBody>
      </p:sp>
      <p:sp>
        <p:nvSpPr>
          <p:cNvPr id="854" name="Google Shape;854;p55"/>
          <p:cNvSpPr txBox="1">
            <a:spLocks noGrp="1"/>
          </p:cNvSpPr>
          <p:nvPr>
            <p:ph type="body" idx="8"/>
          </p:nvPr>
        </p:nvSpPr>
        <p:spPr>
          <a:xfrm>
            <a:off x="2967038" y="579438"/>
            <a:ext cx="12401550" cy="1446212"/>
          </a:xfrm>
          <a:prstGeom prst="rect">
            <a:avLst/>
          </a:prstGeom>
          <a:noFill/>
          <a:ln>
            <a:noFill/>
          </a:ln>
        </p:spPr>
        <p:txBody>
          <a:bodyPr spcFirstLastPara="1" wrap="square" lIns="91425" tIns="45700" rIns="91425" bIns="45700" anchor="ctr" anchorCtr="0">
            <a:normAutofit/>
          </a:bodyPr>
          <a:lstStyle/>
          <a:p>
            <a:pPr marL="0" lvl="0" indent="0" algn="l" rtl="0">
              <a:lnSpc>
                <a:spcPct val="114000"/>
              </a:lnSpc>
              <a:spcBef>
                <a:spcPts val="0"/>
              </a:spcBef>
              <a:spcAft>
                <a:spcPts val="0"/>
              </a:spcAft>
              <a:buClr>
                <a:srgbClr val="3F3F3F"/>
              </a:buClr>
              <a:buSzPts val="2200"/>
              <a:buNone/>
            </a:pPr>
            <a:r>
              <a:rPr lang="en-US" dirty="0"/>
              <a:t>What distinguishes deep learning (DL) from machine learning (ML) and artificial intelligence (AI)?</a:t>
            </a:r>
          </a:p>
        </p:txBody>
      </p:sp>
    </p:spTree>
    <p:extLst>
      <p:ext uri="{BB962C8B-B14F-4D97-AF65-F5344CB8AC3E}">
        <p14:creationId xmlns:p14="http://schemas.microsoft.com/office/powerpoint/2010/main" val="140897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56"/>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rgbClr val="404040"/>
              </a:buClr>
              <a:buSzPts val="2800"/>
              <a:buNone/>
            </a:pPr>
            <a:r>
              <a:rPr lang="en-US" dirty="0"/>
              <a:t>Thank You</a:t>
            </a:r>
            <a:endParaRPr dirty="0"/>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
          <p:cNvSpPr txBox="1">
            <a:spLocks noGrp="1"/>
          </p:cNvSpPr>
          <p:nvPr>
            <p:ph type="body" idx="1"/>
          </p:nvPr>
        </p:nvSpPr>
        <p:spPr>
          <a:xfrm>
            <a:off x="844889" y="1622017"/>
            <a:ext cx="10807533" cy="6401106"/>
          </a:xfrm>
          <a:prstGeom prst="rect">
            <a:avLst/>
          </a:prstGeom>
          <a:noFill/>
          <a:ln>
            <a:noFill/>
          </a:ln>
        </p:spPr>
        <p:txBody>
          <a:bodyPr spcFirstLastPara="1" wrap="square" lIns="91425" tIns="0" rIns="91425" bIns="0" anchor="t" anchorCtr="0">
            <a:noAutofit/>
          </a:bodyPr>
          <a:lstStyle/>
          <a:p>
            <a:pPr marL="0" lvl="0" indent="0" algn="l" rtl="0">
              <a:lnSpc>
                <a:spcPct val="115000"/>
              </a:lnSpc>
              <a:spcBef>
                <a:spcPts val="1000"/>
              </a:spcBef>
              <a:spcAft>
                <a:spcPts val="0"/>
              </a:spcAft>
              <a:buClr>
                <a:srgbClr val="404040"/>
              </a:buClr>
              <a:buSzPts val="2200"/>
              <a:buNone/>
            </a:pPr>
            <a:r>
              <a:rPr lang="en-US" dirty="0">
                <a:solidFill>
                  <a:srgbClr val="404040"/>
                </a:solidFill>
                <a:latin typeface="Open Sans"/>
                <a:ea typeface="Open Sans"/>
                <a:cs typeface="Open Sans"/>
                <a:sym typeface="Open Sans"/>
              </a:rPr>
              <a:t>ABC Inc., an e-commerce company, is struggling with a surge in fraudulent transactions on its website. The manual review process for transactions has caused delays in order processing and led to a negative customer experience.</a:t>
            </a:r>
          </a:p>
          <a:p>
            <a:pPr marL="0" lvl="0" indent="0" algn="l" rtl="0">
              <a:lnSpc>
                <a:spcPct val="115000"/>
              </a:lnSpc>
              <a:spcBef>
                <a:spcPts val="1000"/>
              </a:spcBef>
              <a:spcAft>
                <a:spcPts val="0"/>
              </a:spcAft>
              <a:buClr>
                <a:srgbClr val="404040"/>
              </a:buClr>
              <a:buSzPts val="2200"/>
              <a:buNone/>
            </a:pPr>
            <a:endParaRPr lang="en-US" dirty="0">
              <a:solidFill>
                <a:srgbClr val="404040"/>
              </a:solidFill>
              <a:latin typeface="Open Sans"/>
              <a:ea typeface="Open Sans"/>
              <a:cs typeface="Open Sans"/>
              <a:sym typeface="Open Sans"/>
            </a:endParaRPr>
          </a:p>
          <a:p>
            <a:pPr marL="0" lvl="0" indent="0" algn="l" rtl="0">
              <a:lnSpc>
                <a:spcPct val="115000"/>
              </a:lnSpc>
              <a:spcBef>
                <a:spcPts val="1000"/>
              </a:spcBef>
              <a:spcAft>
                <a:spcPts val="0"/>
              </a:spcAft>
              <a:buClr>
                <a:srgbClr val="404040"/>
              </a:buClr>
              <a:buSzPts val="2200"/>
              <a:buNone/>
            </a:pPr>
            <a:r>
              <a:rPr lang="en-US" dirty="0">
                <a:solidFill>
                  <a:srgbClr val="404040"/>
                </a:solidFill>
                <a:latin typeface="Open Sans"/>
                <a:ea typeface="Open Sans"/>
                <a:cs typeface="Open Sans"/>
                <a:sym typeface="Open Sans"/>
              </a:rPr>
              <a:t>To address this, ABC Inc. will use machine learning algorithms to detect real-time fraudulent transactions. These algorithms will be integrated into ABC Inc.'s existing transaction processing system to flag suspicious transactions and prevent fraud.</a:t>
            </a:r>
          </a:p>
          <a:p>
            <a:pPr marL="0" lvl="0" indent="0" algn="l" rtl="0">
              <a:lnSpc>
                <a:spcPct val="115000"/>
              </a:lnSpc>
              <a:spcBef>
                <a:spcPts val="1000"/>
              </a:spcBef>
              <a:spcAft>
                <a:spcPts val="0"/>
              </a:spcAft>
              <a:buClr>
                <a:srgbClr val="404040"/>
              </a:buClr>
              <a:buSzPts val="2200"/>
              <a:buNone/>
            </a:pPr>
            <a:endParaRPr lang="en-US" dirty="0">
              <a:solidFill>
                <a:srgbClr val="404040"/>
              </a:solidFill>
            </a:endParaRPr>
          </a:p>
          <a:p>
            <a:pPr marL="0" lvl="0" indent="0" algn="l" rtl="0">
              <a:lnSpc>
                <a:spcPct val="115000"/>
              </a:lnSpc>
              <a:spcBef>
                <a:spcPts val="1000"/>
              </a:spcBef>
              <a:spcAft>
                <a:spcPts val="0"/>
              </a:spcAft>
              <a:buClr>
                <a:srgbClr val="404040"/>
              </a:buClr>
              <a:buSzPts val="2200"/>
              <a:buNone/>
            </a:pPr>
            <a:r>
              <a:rPr lang="en-US" dirty="0">
                <a:solidFill>
                  <a:srgbClr val="404040"/>
                </a:solidFill>
                <a:latin typeface="Open Sans"/>
                <a:ea typeface="Open Sans"/>
                <a:cs typeface="Open Sans"/>
                <a:sym typeface="Open Sans"/>
              </a:rPr>
              <a:t>Additionally, the company will use machine learning algorithms to predict customer behavior based on past purchase history, thereby improving the recommendation engine’s performance. With machine learning, ABC Inc. can provide a more personalized customer experience, streamline order processing, and increase sales.</a:t>
            </a:r>
            <a:endParaRPr lang="en-US" dirty="0"/>
          </a:p>
        </p:txBody>
      </p:sp>
      <p:sp>
        <p:nvSpPr>
          <p:cNvPr id="220" name="Google Shape;220;p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400"/>
              <a:buFont typeface="Arial"/>
              <a:buNone/>
            </a:pPr>
            <a:r>
              <a:rPr lang="en-US" sz="2800" b="1" i="0" u="none" strike="noStrike" cap="none" dirty="0">
                <a:solidFill>
                  <a:srgbClr val="262626"/>
                </a:solidFill>
                <a:latin typeface="Open Sans"/>
                <a:ea typeface="Open Sans"/>
                <a:cs typeface="Open Sans"/>
                <a:sym typeface="Open Sans"/>
              </a:rPr>
              <a:t>Business Scenario</a:t>
            </a:r>
            <a:endParaRPr dirty="0"/>
          </a:p>
        </p:txBody>
      </p:sp>
      <p:sp>
        <p:nvSpPr>
          <p:cNvPr id="221" name="Google Shape;221;p4"/>
          <p:cNvSpPr/>
          <p:nvPr/>
        </p:nvSpPr>
        <p:spPr>
          <a:xfrm>
            <a:off x="6146800" y="816324"/>
            <a:ext cx="396287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Clr>
                <a:srgbClr val="404040"/>
              </a:buClr>
              <a:buSzPts val="2800"/>
              <a:buNone/>
            </a:pPr>
            <a:r>
              <a:rPr lang="en-US" dirty="0"/>
              <a:t>What Is Machine Learning?</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7"/>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Machine Learning</a:t>
            </a:r>
            <a:endParaRPr dirty="0"/>
          </a:p>
        </p:txBody>
      </p:sp>
      <p:sp>
        <p:nvSpPr>
          <p:cNvPr id="239" name="Google Shape;239;p7"/>
          <p:cNvSpPr/>
          <p:nvPr/>
        </p:nvSpPr>
        <p:spPr>
          <a:xfrm>
            <a:off x="1388898" y="1058041"/>
            <a:ext cx="13478205" cy="687300"/>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It is a subset of artificial intelligence (AI) that assists systems to learn and improve automatically from experience without being explicitly programmed.</a:t>
            </a:r>
          </a:p>
        </p:txBody>
      </p:sp>
      <p:sp>
        <p:nvSpPr>
          <p:cNvPr id="241" name="Google Shape;241;p7"/>
          <p:cNvSpPr/>
          <p:nvPr/>
        </p:nvSpPr>
        <p:spPr>
          <a:xfrm flipH="1">
            <a:off x="7428752" y="3260804"/>
            <a:ext cx="6650042" cy="1320465"/>
          </a:xfrm>
          <a:prstGeom prst="roundRect">
            <a:avLst>
              <a:gd name="adj" fmla="val 16667"/>
            </a:avLst>
          </a:prstGeom>
          <a:solidFill>
            <a:srgbClr val="E5F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dirty="0">
                <a:solidFill>
                  <a:srgbClr val="404040"/>
                </a:solidFill>
                <a:latin typeface="Open Sans"/>
                <a:ea typeface="Open Sans"/>
                <a:cs typeface="Open Sans"/>
                <a:sym typeface="Open Sans"/>
              </a:rPr>
              <a:t>Arthur Samuel coined the term machine learning (ML) in 1959.</a:t>
            </a:r>
            <a:endParaRPr lang="en-US" dirty="0"/>
          </a:p>
        </p:txBody>
      </p:sp>
      <p:sp>
        <p:nvSpPr>
          <p:cNvPr id="242" name="Google Shape;242;p7"/>
          <p:cNvSpPr/>
          <p:nvPr/>
        </p:nvSpPr>
        <p:spPr>
          <a:xfrm flipH="1">
            <a:off x="7428691" y="4923455"/>
            <a:ext cx="6650042" cy="1320465"/>
          </a:xfrm>
          <a:prstGeom prst="roundRect">
            <a:avLst>
              <a:gd name="adj" fmla="val 16667"/>
            </a:avLst>
          </a:prstGeom>
          <a:solidFill>
            <a:srgbClr val="E5F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dirty="0">
                <a:solidFill>
                  <a:srgbClr val="404040"/>
                </a:solidFill>
                <a:latin typeface="Open Sans"/>
                <a:ea typeface="Open Sans"/>
                <a:cs typeface="Open Sans"/>
                <a:sym typeface="Open Sans"/>
              </a:rPr>
              <a:t> It enables programs to learn automatically, making computers more intelligent without human intervention.</a:t>
            </a:r>
            <a:endParaRPr lang="en-US" dirty="0"/>
          </a:p>
        </p:txBody>
      </p:sp>
      <p:pic>
        <p:nvPicPr>
          <p:cNvPr id="243" name="Google Shape;243;p7" descr="Free vector artificial intelligence concept illustration"/>
          <p:cNvPicPr preferRelativeResize="0"/>
          <p:nvPr/>
        </p:nvPicPr>
        <p:blipFill rotWithShape="1">
          <a:blip r:embed="rId3">
            <a:alphaModFix/>
          </a:blip>
          <a:srcRect/>
          <a:stretch/>
        </p:blipFill>
        <p:spPr>
          <a:xfrm>
            <a:off x="2311549" y="2678493"/>
            <a:ext cx="4209130" cy="4209130"/>
          </a:xfrm>
          <a:prstGeom prst="rect">
            <a:avLst/>
          </a:prstGeom>
          <a:noFill/>
          <a:ln>
            <a:noFill/>
          </a:ln>
        </p:spPr>
      </p:pic>
      <p:sp>
        <p:nvSpPr>
          <p:cNvPr id="244" name="Google Shape;244;p7"/>
          <p:cNvSpPr/>
          <p:nvPr/>
        </p:nvSpPr>
        <p:spPr>
          <a:xfrm>
            <a:off x="6146800" y="816352"/>
            <a:ext cx="39648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8"/>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Traditional Approach Vs Machine Learning Approach</a:t>
            </a:r>
            <a:endParaRPr dirty="0"/>
          </a:p>
        </p:txBody>
      </p:sp>
      <p:graphicFrame>
        <p:nvGraphicFramePr>
          <p:cNvPr id="250" name="Google Shape;250;p8"/>
          <p:cNvGraphicFramePr/>
          <p:nvPr>
            <p:extLst>
              <p:ext uri="{D42A27DB-BD31-4B8C-83A1-F6EECF244321}">
                <p14:modId xmlns:p14="http://schemas.microsoft.com/office/powerpoint/2010/main" val="3859778178"/>
              </p:ext>
            </p:extLst>
          </p:nvPr>
        </p:nvGraphicFramePr>
        <p:xfrm>
          <a:off x="1749603" y="2084048"/>
          <a:ext cx="12756672" cy="6243600"/>
        </p:xfrm>
        <a:graphic>
          <a:graphicData uri="http://schemas.openxmlformats.org/drawingml/2006/table">
            <a:tbl>
              <a:tblPr firstRow="1" bandRow="1">
                <a:noFill/>
                <a:tableStyleId>{DD503809-D9AA-4F51-9CE4-C28D7546F61C}</a:tableStyleId>
              </a:tblPr>
              <a:tblGrid>
                <a:gridCol w="6378336">
                  <a:extLst>
                    <a:ext uri="{9D8B030D-6E8A-4147-A177-3AD203B41FA5}">
                      <a16:colId xmlns:a16="http://schemas.microsoft.com/office/drawing/2014/main" val="20000"/>
                    </a:ext>
                  </a:extLst>
                </a:gridCol>
                <a:gridCol w="6378336">
                  <a:extLst>
                    <a:ext uri="{9D8B030D-6E8A-4147-A177-3AD203B41FA5}">
                      <a16:colId xmlns:a16="http://schemas.microsoft.com/office/drawing/2014/main" val="20001"/>
                    </a:ext>
                  </a:extLst>
                </a:gridCol>
              </a:tblGrid>
              <a:tr h="1040600">
                <a:tc>
                  <a:txBody>
                    <a:bodyPr/>
                    <a:lstStyle/>
                    <a:p>
                      <a:pPr marL="0" marR="0" lvl="0" indent="0" algn="ctr" rtl="0">
                        <a:spcBef>
                          <a:spcPts val="0"/>
                        </a:spcBef>
                        <a:spcAft>
                          <a:spcPts val="0"/>
                        </a:spcAft>
                        <a:buNone/>
                      </a:pPr>
                      <a:r>
                        <a:rPr lang="en-US" sz="2000" u="none" strike="noStrike" cap="none" dirty="0">
                          <a:latin typeface="Open Sans"/>
                          <a:ea typeface="Open Sans"/>
                          <a:cs typeface="Open Sans"/>
                          <a:sym typeface="Open Sans"/>
                        </a:rPr>
                        <a:t>Traditional approach</a:t>
                      </a:r>
                      <a:endParaRPr dirty="0"/>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dirty="0">
                          <a:latin typeface="Open Sans"/>
                          <a:ea typeface="Open Sans"/>
                          <a:cs typeface="Open Sans"/>
                          <a:sym typeface="Open Sans"/>
                        </a:rPr>
                        <a:t>Machine learning approach</a:t>
                      </a:r>
                      <a:endParaRPr sz="2000" b="0" i="0" u="none" strike="noStrike" cap="none" dirty="0">
                        <a:solidFill>
                          <a:srgbClr val="374151"/>
                        </a:solidFill>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0"/>
                  </a:ext>
                </a:extLst>
              </a:tr>
              <a:tr h="1040600">
                <a:tc>
                  <a:txBody>
                    <a:bodyPr/>
                    <a:lstStyle/>
                    <a:p>
                      <a:pPr marL="0" marR="0" lvl="0" indent="0" algn="ctr" rtl="0">
                        <a:spcBef>
                          <a:spcPts val="0"/>
                        </a:spcBef>
                        <a:spcAft>
                          <a:spcPts val="0"/>
                        </a:spcAft>
                        <a:buNone/>
                      </a:pPr>
                      <a:r>
                        <a:rPr lang="en-US" sz="2000" u="none" strike="noStrike" cap="none" dirty="0">
                          <a:latin typeface="Open Sans"/>
                          <a:ea typeface="Open Sans"/>
                          <a:cs typeface="Open Sans"/>
                          <a:sym typeface="Open Sans"/>
                        </a:rPr>
                        <a:t>Uses predefined rules and algorithms explicitly programmed by human developers</a:t>
                      </a:r>
                    </a:p>
                  </a:txBody>
                  <a:tcPr marL="91450" marR="91450" marT="45725" marB="45725" anchor="ctr"/>
                </a:tc>
                <a:tc>
                  <a:txBody>
                    <a:bodyPr/>
                    <a:lstStyle/>
                    <a:p>
                      <a:pPr marL="0" marR="0" lvl="0" indent="0" algn="ctr" rtl="0">
                        <a:spcBef>
                          <a:spcPts val="0"/>
                        </a:spcBef>
                        <a:spcAft>
                          <a:spcPts val="0"/>
                        </a:spcAft>
                        <a:buNone/>
                      </a:pPr>
                      <a:r>
                        <a:rPr lang="en-US" sz="2000" b="0" i="0" u="none" strike="noStrike" cap="none" dirty="0">
                          <a:solidFill>
                            <a:schemeClr val="dk1"/>
                          </a:solidFill>
                          <a:latin typeface="Open Sans"/>
                          <a:ea typeface="Open Sans"/>
                          <a:cs typeface="Open Sans"/>
                          <a:sym typeface="Open Sans"/>
                        </a:rPr>
                        <a:t>Learns from data to make predictions or take actions without being explicitly programmed</a:t>
                      </a:r>
                      <a:endParaRPr sz="2000" u="none" strike="noStrike" cap="none" dirty="0">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1"/>
                  </a:ext>
                </a:extLst>
              </a:tr>
              <a:tr h="1040600">
                <a:tc>
                  <a:txBody>
                    <a:bodyPr/>
                    <a:lstStyle/>
                    <a:p>
                      <a:pPr marL="0" marR="0" lvl="0" indent="0" algn="ctr" rtl="0">
                        <a:spcBef>
                          <a:spcPts val="0"/>
                        </a:spcBef>
                        <a:spcAft>
                          <a:spcPts val="0"/>
                        </a:spcAft>
                        <a:buNone/>
                      </a:pPr>
                      <a:r>
                        <a:rPr lang="en-US" sz="2000" b="0" i="0" u="none" strike="noStrike" cap="none" dirty="0">
                          <a:solidFill>
                            <a:schemeClr val="dk1"/>
                          </a:solidFill>
                          <a:latin typeface="Open Sans"/>
                          <a:ea typeface="Open Sans"/>
                          <a:cs typeface="Open Sans"/>
                          <a:sym typeface="Open Sans"/>
                        </a:rPr>
                        <a:t>Relies on explicitly defined logic and rules to perform tasks</a:t>
                      </a:r>
                      <a:endParaRPr sz="2000" u="none" strike="noStrike" cap="none" dirty="0">
                        <a:latin typeface="Open Sans"/>
                        <a:ea typeface="Open Sans"/>
                        <a:cs typeface="Open Sans"/>
                        <a:sym typeface="Open Sans"/>
                      </a:endParaRPr>
                    </a:p>
                  </a:txBody>
                  <a:tcPr marL="91450" marR="91450" marT="45725" marB="45725" anchor="ctr"/>
                </a:tc>
                <a:tc>
                  <a:txBody>
                    <a:bodyPr/>
                    <a:lstStyle/>
                    <a:p>
                      <a:pPr marL="0" marR="0" lvl="0" indent="0" algn="ctr" rtl="0">
                        <a:spcBef>
                          <a:spcPts val="0"/>
                        </a:spcBef>
                        <a:spcAft>
                          <a:spcPts val="0"/>
                        </a:spcAft>
                        <a:buNone/>
                      </a:pPr>
                      <a:r>
                        <a:rPr lang="en-US" sz="2000" b="0" i="0" u="none" strike="noStrike" cap="none" dirty="0">
                          <a:solidFill>
                            <a:schemeClr val="dk1"/>
                          </a:solidFill>
                          <a:latin typeface="Open Sans"/>
                          <a:ea typeface="Open Sans"/>
                          <a:cs typeface="Open Sans"/>
                          <a:sym typeface="Open Sans"/>
                        </a:rPr>
                        <a:t>Uses statistical techniques and optimization algorithms to learn patterns and make decisions</a:t>
                      </a:r>
                      <a:endParaRPr sz="2000" u="none" strike="noStrike" cap="none" dirty="0">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2"/>
                  </a:ext>
                </a:extLst>
              </a:tr>
              <a:tr h="1040600">
                <a:tc>
                  <a:txBody>
                    <a:bodyPr/>
                    <a:lstStyle/>
                    <a:p>
                      <a:pPr marL="0" marR="0" lvl="0" indent="0" algn="ctr" rtl="0">
                        <a:spcBef>
                          <a:spcPts val="0"/>
                        </a:spcBef>
                        <a:spcAft>
                          <a:spcPts val="0"/>
                        </a:spcAft>
                        <a:buNone/>
                      </a:pPr>
                      <a:r>
                        <a:rPr lang="en-US" sz="2000" b="0" i="0" u="none" strike="noStrike" cap="none" dirty="0">
                          <a:solidFill>
                            <a:schemeClr val="dk1"/>
                          </a:solidFill>
                          <a:latin typeface="Open Sans"/>
                          <a:ea typeface="Open Sans"/>
                          <a:cs typeface="Open Sans"/>
                          <a:sym typeface="Open Sans"/>
                        </a:rPr>
                        <a:t>Requires manual feature engineering, where relevant features must be identified and extracted by human experts</a:t>
                      </a:r>
                      <a:endParaRPr sz="2000" u="none" strike="noStrike" cap="none" dirty="0">
                        <a:latin typeface="Open Sans"/>
                        <a:ea typeface="Open Sans"/>
                        <a:cs typeface="Open Sans"/>
                        <a:sym typeface="Open Sans"/>
                      </a:endParaRPr>
                    </a:p>
                  </a:txBody>
                  <a:tcPr marL="91450" marR="91450" marT="45725" marB="45725" anchor="ctr"/>
                </a:tc>
                <a:tc>
                  <a:txBody>
                    <a:bodyPr/>
                    <a:lstStyle/>
                    <a:p>
                      <a:pPr marL="0" marR="0" lvl="0" indent="0" algn="ctr" rtl="0">
                        <a:spcBef>
                          <a:spcPts val="0"/>
                        </a:spcBef>
                        <a:spcAft>
                          <a:spcPts val="0"/>
                        </a:spcAft>
                        <a:buNone/>
                      </a:pPr>
                      <a:r>
                        <a:rPr lang="en-US" sz="2000" b="0" i="0" u="none" strike="noStrike" cap="none" dirty="0">
                          <a:solidFill>
                            <a:schemeClr val="dk1"/>
                          </a:solidFill>
                          <a:latin typeface="Open Sans"/>
                          <a:ea typeface="Open Sans"/>
                          <a:cs typeface="Open Sans"/>
                          <a:sym typeface="Open Sans"/>
                        </a:rPr>
                        <a:t>Automatically learns features from raw data, reducing the need for manual feature engineering</a:t>
                      </a:r>
                      <a:endParaRPr sz="2000" u="none" strike="noStrike" cap="none" dirty="0">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3"/>
                  </a:ext>
                </a:extLst>
              </a:tr>
              <a:tr h="1040600">
                <a:tc>
                  <a:txBody>
                    <a:bodyPr/>
                    <a:lstStyle/>
                    <a:p>
                      <a:pPr marL="0" marR="0" lvl="0" indent="0" algn="ctr" rtl="0">
                        <a:spcBef>
                          <a:spcPts val="0"/>
                        </a:spcBef>
                        <a:spcAft>
                          <a:spcPts val="0"/>
                        </a:spcAft>
                        <a:buNone/>
                      </a:pPr>
                      <a:r>
                        <a:rPr lang="en-US" sz="2000" b="0" i="0" u="none" strike="noStrike" cap="none" dirty="0">
                          <a:solidFill>
                            <a:schemeClr val="dk1"/>
                          </a:solidFill>
                          <a:latin typeface="Open Sans"/>
                          <a:ea typeface="Open Sans"/>
                          <a:cs typeface="Open Sans"/>
                          <a:sym typeface="Open Sans"/>
                        </a:rPr>
                        <a:t>Faces challenges in handling complex and unstructured data without significant preprocessing</a:t>
                      </a:r>
                      <a:endParaRPr lang="en-US" sz="2000" u="none" strike="noStrike" cap="none" dirty="0">
                        <a:latin typeface="Open Sans"/>
                        <a:ea typeface="Open Sans"/>
                        <a:cs typeface="Open Sans"/>
                        <a:sym typeface="Open Sans"/>
                      </a:endParaRPr>
                    </a:p>
                  </a:txBody>
                  <a:tcPr marL="91450" marR="91450" marT="45725" marB="45725" anchor="ctr"/>
                </a:tc>
                <a:tc>
                  <a:txBody>
                    <a:bodyPr/>
                    <a:lstStyle/>
                    <a:p>
                      <a:pPr marL="0" marR="0" lvl="0" indent="0" algn="ctr" rtl="0">
                        <a:spcBef>
                          <a:spcPts val="0"/>
                        </a:spcBef>
                        <a:spcAft>
                          <a:spcPts val="0"/>
                        </a:spcAft>
                        <a:buNone/>
                      </a:pPr>
                      <a:r>
                        <a:rPr lang="en-US" sz="2000" u="none" strike="noStrike" cap="none" dirty="0">
                          <a:latin typeface="Open Sans"/>
                          <a:ea typeface="Open Sans"/>
                          <a:cs typeface="Open Sans"/>
                          <a:sym typeface="Open Sans"/>
                        </a:rPr>
                        <a:t>Handles complex and unstructured data, such as images, text, and audio, without requiring </a:t>
                      </a:r>
                      <a:br>
                        <a:rPr lang="en-US" sz="2000" u="none" strike="noStrike" cap="none" dirty="0">
                          <a:latin typeface="Open Sans"/>
                          <a:ea typeface="Open Sans"/>
                          <a:cs typeface="Open Sans"/>
                          <a:sym typeface="Open Sans"/>
                        </a:rPr>
                      </a:br>
                      <a:r>
                        <a:rPr lang="en-US" sz="2000" u="none" strike="noStrike" cap="none" dirty="0">
                          <a:latin typeface="Open Sans"/>
                          <a:ea typeface="Open Sans"/>
                          <a:cs typeface="Open Sans"/>
                          <a:sym typeface="Open Sans"/>
                        </a:rPr>
                        <a:t>extensive preprocessing </a:t>
                      </a:r>
                    </a:p>
                  </a:txBody>
                  <a:tcPr marL="91450" marR="91450" marT="45725" marB="45725" anchor="ctr"/>
                </a:tc>
                <a:extLst>
                  <a:ext uri="{0D108BD9-81ED-4DB2-BD59-A6C34878D82A}">
                    <a16:rowId xmlns:a16="http://schemas.microsoft.com/office/drawing/2014/main" val="10004"/>
                  </a:ext>
                </a:extLst>
              </a:tr>
              <a:tr h="1040600">
                <a:tc>
                  <a:txBody>
                    <a:bodyPr/>
                    <a:lstStyle/>
                    <a:p>
                      <a:pPr marL="0" marR="0" lvl="0" indent="0" algn="ctr" rtl="0">
                        <a:spcBef>
                          <a:spcPts val="0"/>
                        </a:spcBef>
                        <a:spcAft>
                          <a:spcPts val="0"/>
                        </a:spcAft>
                        <a:buNone/>
                      </a:pPr>
                      <a:r>
                        <a:rPr lang="en-US" sz="2000" b="0" i="0" u="none" strike="noStrike" cap="none" dirty="0">
                          <a:solidFill>
                            <a:schemeClr val="dk1"/>
                          </a:solidFill>
                          <a:latin typeface="Open Sans"/>
                          <a:ea typeface="Open Sans"/>
                          <a:cs typeface="Open Sans"/>
                          <a:sym typeface="Open Sans"/>
                        </a:rPr>
                        <a:t>Performance depends on the accuracy and completeness of the predefined rules and algorithms</a:t>
                      </a:r>
                      <a:endParaRPr sz="2000" u="none" strike="noStrike" cap="none" dirty="0">
                        <a:latin typeface="Open Sans"/>
                        <a:ea typeface="Open Sans"/>
                        <a:cs typeface="Open Sans"/>
                        <a:sym typeface="Open Sans"/>
                      </a:endParaRPr>
                    </a:p>
                  </a:txBody>
                  <a:tcPr marL="91450" marR="91450" marT="45725" marB="45725" anchor="ctr"/>
                </a:tc>
                <a:tc>
                  <a:txBody>
                    <a:bodyPr/>
                    <a:lstStyle/>
                    <a:p>
                      <a:pPr marL="0" marR="0" lvl="0" indent="0" algn="ctr" rtl="0">
                        <a:spcBef>
                          <a:spcPts val="0"/>
                        </a:spcBef>
                        <a:spcAft>
                          <a:spcPts val="0"/>
                        </a:spcAft>
                        <a:buNone/>
                      </a:pPr>
                      <a:r>
                        <a:rPr lang="en-US" sz="2000" b="0" i="0" u="none" strike="noStrike" cap="none" dirty="0">
                          <a:solidFill>
                            <a:schemeClr val="dk1"/>
                          </a:solidFill>
                          <a:latin typeface="Open Sans"/>
                          <a:ea typeface="Open Sans"/>
                          <a:cs typeface="Open Sans"/>
                          <a:sym typeface="Open Sans"/>
                        </a:rPr>
                        <a:t>Performance improves with more data and learning iterations, enhancing accuracy and generalization</a:t>
                      </a:r>
                      <a:endParaRPr lang="en-US" sz="2000" u="none" strike="noStrike" cap="none" dirty="0">
                        <a:latin typeface="Open Sans"/>
                        <a:ea typeface="Open Sans"/>
                        <a:cs typeface="Open Sans"/>
                        <a:sym typeface="Open Sans"/>
                      </a:endParaRPr>
                    </a:p>
                  </a:txBody>
                  <a:tcPr marL="91450" marR="91450" marT="45725" marB="45725" anchor="ctr"/>
                </a:tc>
                <a:extLst>
                  <a:ext uri="{0D108BD9-81ED-4DB2-BD59-A6C34878D82A}">
                    <a16:rowId xmlns:a16="http://schemas.microsoft.com/office/drawing/2014/main" val="10005"/>
                  </a:ext>
                </a:extLst>
              </a:tr>
            </a:tbl>
          </a:graphicData>
        </a:graphic>
      </p:graphicFrame>
      <p:sp>
        <p:nvSpPr>
          <p:cNvPr id="3" name="Brandline_LVC">
            <a:extLst>
              <a:ext uri="{FF2B5EF4-FFF2-40B4-BE49-F238E27FC236}">
                <a16:creationId xmlns:a16="http://schemas.microsoft.com/office/drawing/2014/main" id="{94760F8F-7BEB-90D5-02FB-972F9689422E}"/>
              </a:ext>
            </a:extLst>
          </p:cNvPr>
          <p:cNvSpPr/>
          <p:nvPr/>
        </p:nvSpPr>
        <p:spPr>
          <a:xfrm>
            <a:off x="2298700" y="816352"/>
            <a:ext cx="11652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a:extLst>
            <a:ext uri="{FF2B5EF4-FFF2-40B4-BE49-F238E27FC236}">
              <a16:creationId xmlns:a16="http://schemas.microsoft.com/office/drawing/2014/main" id="{76736C88-CA92-62EF-DC18-29B11D17D0FC}"/>
            </a:ext>
          </a:extLst>
        </p:cNvPr>
        <p:cNvGrpSpPr/>
        <p:nvPr/>
      </p:nvGrpSpPr>
      <p:grpSpPr>
        <a:xfrm>
          <a:off x="0" y="0"/>
          <a:ext cx="0" cy="0"/>
          <a:chOff x="0" y="0"/>
          <a:chExt cx="0" cy="0"/>
        </a:xfrm>
      </p:grpSpPr>
      <p:sp>
        <p:nvSpPr>
          <p:cNvPr id="11" name="Oval 10">
            <a:extLst>
              <a:ext uri="{FF2B5EF4-FFF2-40B4-BE49-F238E27FC236}">
                <a16:creationId xmlns:a16="http://schemas.microsoft.com/office/drawing/2014/main" id="{2A40E31B-1E57-5E28-72DA-F3A52AA167B7}"/>
              </a:ext>
            </a:extLst>
          </p:cNvPr>
          <p:cNvSpPr/>
          <p:nvPr/>
        </p:nvSpPr>
        <p:spPr>
          <a:xfrm>
            <a:off x="1061674" y="2669476"/>
            <a:ext cx="5410200" cy="5369252"/>
          </a:xfrm>
          <a:prstGeom prst="ellipse">
            <a:avLst/>
          </a:prstGeom>
          <a:solidFill>
            <a:srgbClr val="A3C7E7"/>
          </a:solidFill>
          <a:ln>
            <a:solidFill>
              <a:srgbClr val="0E53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8" name="Google Shape;288;p11">
            <a:extLst>
              <a:ext uri="{FF2B5EF4-FFF2-40B4-BE49-F238E27FC236}">
                <a16:creationId xmlns:a16="http://schemas.microsoft.com/office/drawing/2014/main" id="{4E2969D6-D2F6-2347-7483-9B192DE696B3}"/>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Difference Between ML, DL, and AI</a:t>
            </a:r>
            <a:endParaRPr lang="en-US" dirty="0"/>
          </a:p>
        </p:txBody>
      </p:sp>
      <p:sp>
        <p:nvSpPr>
          <p:cNvPr id="289" name="Google Shape;289;p11">
            <a:extLst>
              <a:ext uri="{FF2B5EF4-FFF2-40B4-BE49-F238E27FC236}">
                <a16:creationId xmlns:a16="http://schemas.microsoft.com/office/drawing/2014/main" id="{A55E4D75-9F75-2801-7AD0-98BCD2A547A8}"/>
              </a:ext>
            </a:extLst>
          </p:cNvPr>
          <p:cNvSpPr/>
          <p:nvPr/>
        </p:nvSpPr>
        <p:spPr>
          <a:xfrm>
            <a:off x="1270000" y="1449065"/>
            <a:ext cx="13716000" cy="980943"/>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Machine learning (ML), deep learning (DL), and artificial intelligence (AI) are often used interchangeably.</a:t>
            </a:r>
            <a:endParaRPr lang="en-US" dirty="0"/>
          </a:p>
        </p:txBody>
      </p:sp>
      <p:sp>
        <p:nvSpPr>
          <p:cNvPr id="3" name="Google Shape;278;p10">
            <a:extLst>
              <a:ext uri="{FF2B5EF4-FFF2-40B4-BE49-F238E27FC236}">
                <a16:creationId xmlns:a16="http://schemas.microsoft.com/office/drawing/2014/main" id="{B9DA7467-B021-BC16-3C9D-AF464224EBCC}"/>
              </a:ext>
            </a:extLst>
          </p:cNvPr>
          <p:cNvSpPr/>
          <p:nvPr/>
        </p:nvSpPr>
        <p:spPr>
          <a:xfrm>
            <a:off x="7198469" y="2988467"/>
            <a:ext cx="7851302" cy="1390331"/>
          </a:xfrm>
          <a:prstGeom prst="roundRect">
            <a:avLst>
              <a:gd name="adj" fmla="val 16667"/>
            </a:avLst>
          </a:prstGeom>
          <a:noFill/>
          <a:ln w="12700" cap="flat" cmpd="sng">
            <a:solidFill>
              <a:srgbClr val="A3C7E7"/>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342900" algn="l" rtl="0">
              <a:spcBef>
                <a:spcPts val="0"/>
              </a:spcBef>
              <a:spcAft>
                <a:spcPts val="0"/>
              </a:spcAft>
              <a:buClr>
                <a:srgbClr val="3F3F3F"/>
              </a:buClr>
              <a:buSzPts val="2200"/>
              <a:buFont typeface="Arial"/>
              <a:buChar char="•"/>
            </a:pPr>
            <a:r>
              <a:rPr lang="en-US" sz="2200" dirty="0">
                <a:solidFill>
                  <a:srgbClr val="3F3F3F"/>
                </a:solidFill>
                <a:latin typeface="Open Sans"/>
                <a:ea typeface="Open Sans"/>
                <a:cs typeface="Open Sans"/>
                <a:sym typeface="Open Sans"/>
              </a:rPr>
              <a:t>It </a:t>
            </a:r>
            <a:r>
              <a:rPr lang="en-US" sz="2200" b="0" i="0" u="none" strike="noStrike" cap="none" dirty="0">
                <a:solidFill>
                  <a:srgbClr val="3F3F3F"/>
                </a:solidFill>
                <a:latin typeface="Open Sans"/>
                <a:ea typeface="Open Sans"/>
                <a:cs typeface="Open Sans"/>
                <a:sym typeface="Open Sans"/>
              </a:rPr>
              <a:t>encompasses the simulation of human intelligence</a:t>
            </a:r>
          </a:p>
          <a:p>
            <a:pPr marR="0" lvl="0" algn="l" rtl="0">
              <a:spcBef>
                <a:spcPts val="0"/>
              </a:spcBef>
              <a:spcAft>
                <a:spcPts val="0"/>
              </a:spcAft>
              <a:buClr>
                <a:srgbClr val="3F3F3F"/>
              </a:buClr>
              <a:buSzPts val="2200"/>
            </a:pPr>
            <a:r>
              <a:rPr lang="en-US" sz="2200" dirty="0">
                <a:solidFill>
                  <a:srgbClr val="3F3F3F"/>
                </a:solidFill>
                <a:latin typeface="Open Sans"/>
                <a:ea typeface="Open Sans"/>
                <a:cs typeface="Open Sans"/>
                <a:sym typeface="Open Sans"/>
              </a:rPr>
              <a:t>     </a:t>
            </a:r>
            <a:r>
              <a:rPr lang="en-US" sz="2200" b="0" i="0" u="none" strike="noStrike" cap="none" dirty="0">
                <a:solidFill>
                  <a:srgbClr val="3F3F3F"/>
                </a:solidFill>
                <a:latin typeface="Open Sans"/>
                <a:ea typeface="Open Sans"/>
                <a:cs typeface="Open Sans"/>
                <a:sym typeface="Open Sans"/>
              </a:rPr>
              <a:t>in machines.</a:t>
            </a:r>
          </a:p>
          <a:p>
            <a:pPr marL="342900" marR="0" lvl="0" indent="-342900" algn="l" rtl="0">
              <a:spcBef>
                <a:spcPts val="0"/>
              </a:spcBef>
              <a:spcAft>
                <a:spcPts val="0"/>
              </a:spcAft>
              <a:buClr>
                <a:srgbClr val="3F3F3F"/>
              </a:buClr>
              <a:buSzPts val="2200"/>
              <a:buFont typeface="Arial"/>
              <a:buChar char="•"/>
            </a:pPr>
            <a:r>
              <a:rPr lang="en-US" sz="2200" b="1" i="0" u="none" strike="noStrike" cap="none" dirty="0">
                <a:solidFill>
                  <a:srgbClr val="3F3F3F"/>
                </a:solidFill>
                <a:latin typeface="Open Sans"/>
                <a:ea typeface="Open Sans"/>
                <a:cs typeface="Open Sans"/>
                <a:sym typeface="Open Sans"/>
              </a:rPr>
              <a:t>Example: </a:t>
            </a:r>
            <a:r>
              <a:rPr lang="en-US" sz="2200" i="0" u="none" strike="noStrike" cap="none" dirty="0">
                <a:solidFill>
                  <a:srgbClr val="3F3F3F"/>
                </a:solidFill>
                <a:latin typeface="Open Sans"/>
                <a:ea typeface="Open Sans"/>
                <a:cs typeface="Open Sans"/>
                <a:sym typeface="Open Sans"/>
              </a:rPr>
              <a:t>Self-driving cars</a:t>
            </a:r>
            <a:endParaRPr lang="en-US" dirty="0"/>
          </a:p>
        </p:txBody>
      </p:sp>
      <p:sp>
        <p:nvSpPr>
          <p:cNvPr id="4" name="Google Shape;278;p10">
            <a:extLst>
              <a:ext uri="{FF2B5EF4-FFF2-40B4-BE49-F238E27FC236}">
                <a16:creationId xmlns:a16="http://schemas.microsoft.com/office/drawing/2014/main" id="{4552A639-CB3C-1584-D9E2-8C85DF3457FA}"/>
              </a:ext>
            </a:extLst>
          </p:cNvPr>
          <p:cNvSpPr/>
          <p:nvPr/>
        </p:nvSpPr>
        <p:spPr>
          <a:xfrm>
            <a:off x="7198469" y="4894632"/>
            <a:ext cx="7851302" cy="1390331"/>
          </a:xfrm>
          <a:prstGeom prst="roundRect">
            <a:avLst>
              <a:gd name="adj" fmla="val 16667"/>
            </a:avLst>
          </a:prstGeom>
          <a:noFill/>
          <a:ln w="12700" cap="flat" cmpd="sng">
            <a:solidFill>
              <a:srgbClr val="F6BA92"/>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342900" algn="l" rtl="0">
              <a:spcBef>
                <a:spcPts val="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It is a subset of AI, which focuses on algorithms that enable computers to learn from data.</a:t>
            </a:r>
          </a:p>
          <a:p>
            <a:pPr marL="342900" marR="0" lvl="0" indent="-342900" algn="l" rtl="0">
              <a:spcBef>
                <a:spcPts val="0"/>
              </a:spcBef>
              <a:spcAft>
                <a:spcPts val="0"/>
              </a:spcAft>
              <a:buClr>
                <a:srgbClr val="3F3F3F"/>
              </a:buClr>
              <a:buSzPts val="2200"/>
              <a:buFont typeface="Arial"/>
              <a:buChar char="•"/>
            </a:pPr>
            <a:r>
              <a:rPr lang="en-US" sz="2200" b="1" i="0" u="none" strike="noStrike" cap="none" dirty="0">
                <a:solidFill>
                  <a:srgbClr val="3F3F3F"/>
                </a:solidFill>
                <a:latin typeface="Open Sans"/>
                <a:ea typeface="Open Sans"/>
                <a:cs typeface="Open Sans"/>
                <a:sym typeface="Open Sans"/>
              </a:rPr>
              <a:t>Example: </a:t>
            </a:r>
            <a:r>
              <a:rPr lang="en-US" sz="2200" b="0" i="0" u="none" strike="noStrike" cap="none" dirty="0">
                <a:solidFill>
                  <a:srgbClr val="3F3F3F"/>
                </a:solidFill>
                <a:latin typeface="Open Sans"/>
                <a:ea typeface="Open Sans"/>
                <a:cs typeface="Open Sans"/>
                <a:sym typeface="Open Sans"/>
              </a:rPr>
              <a:t>Amazon Alexa</a:t>
            </a:r>
            <a:endParaRPr lang="en-US" sz="2400" dirty="0"/>
          </a:p>
        </p:txBody>
      </p:sp>
      <p:sp>
        <p:nvSpPr>
          <p:cNvPr id="5" name="Google Shape;278;p10">
            <a:extLst>
              <a:ext uri="{FF2B5EF4-FFF2-40B4-BE49-F238E27FC236}">
                <a16:creationId xmlns:a16="http://schemas.microsoft.com/office/drawing/2014/main" id="{F74CE1C5-E334-3CAB-7782-6DC03BA75665}"/>
              </a:ext>
            </a:extLst>
          </p:cNvPr>
          <p:cNvSpPr/>
          <p:nvPr/>
        </p:nvSpPr>
        <p:spPr>
          <a:xfrm>
            <a:off x="7198469" y="6800797"/>
            <a:ext cx="7851302" cy="1720633"/>
          </a:xfrm>
          <a:prstGeom prst="roundRect">
            <a:avLst>
              <a:gd name="adj" fmla="val 16667"/>
            </a:avLst>
          </a:prstGeom>
          <a:noFill/>
          <a:ln w="12700" cap="flat" cmpd="sng">
            <a:solidFill>
              <a:srgbClr val="B7D8A0"/>
            </a:solidFill>
            <a:prstDash val="solid"/>
            <a:miter lim="800000"/>
            <a:headEnd type="none" w="sm" len="sm"/>
            <a:tailEnd type="none" w="sm" len="sm"/>
          </a:ln>
        </p:spPr>
        <p:txBody>
          <a:bodyPr spcFirstLastPara="1" wrap="square" lIns="91425" tIns="45700" rIns="91425" bIns="45700" anchor="ctr" anchorCtr="0">
            <a:noAutofit/>
          </a:bodyPr>
          <a:lstStyle/>
          <a:p>
            <a:pPr marL="342900" marR="0" lvl="0" indent="-342900" algn="l" rtl="0">
              <a:spcBef>
                <a:spcPts val="0"/>
              </a:spcBef>
              <a:spcAft>
                <a:spcPts val="0"/>
              </a:spcAft>
              <a:buClr>
                <a:srgbClr val="3F3F3F"/>
              </a:buClr>
              <a:buSzPts val="2200"/>
              <a:buFont typeface="Arial"/>
              <a:buChar char="•"/>
            </a:pPr>
            <a:r>
              <a:rPr lang="en-US" sz="2200" b="0" i="0" u="none" strike="noStrike" cap="none" dirty="0">
                <a:solidFill>
                  <a:srgbClr val="3F3F3F"/>
                </a:solidFill>
                <a:latin typeface="Open Sans"/>
                <a:ea typeface="Open Sans"/>
                <a:cs typeface="Open Sans"/>
                <a:sym typeface="Open Sans"/>
              </a:rPr>
              <a:t>It is a subset of ML that uses neural networks with multiple layers for complex pattern recognition, such as recognizing patterns in images, speech, and text</a:t>
            </a:r>
            <a:r>
              <a:rPr lang="en-US" sz="2200" b="1" dirty="0">
                <a:solidFill>
                  <a:srgbClr val="3F3F3F"/>
                </a:solidFill>
                <a:latin typeface="Open Sans"/>
                <a:ea typeface="Open Sans"/>
                <a:cs typeface="Open Sans"/>
                <a:sym typeface="Open Sans"/>
              </a:rPr>
              <a:t>.</a:t>
            </a:r>
          </a:p>
          <a:p>
            <a:pPr marL="342900" marR="0" lvl="0" indent="-342900" algn="l" rtl="0">
              <a:spcBef>
                <a:spcPts val="0"/>
              </a:spcBef>
              <a:spcAft>
                <a:spcPts val="0"/>
              </a:spcAft>
              <a:buClr>
                <a:srgbClr val="3F3F3F"/>
              </a:buClr>
              <a:buSzPts val="2200"/>
              <a:buFont typeface="Arial"/>
              <a:buChar char="•"/>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Example: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Handwriting recognition</a:t>
            </a:r>
          </a:p>
        </p:txBody>
      </p:sp>
      <p:cxnSp>
        <p:nvCxnSpPr>
          <p:cNvPr id="6" name="Google Shape;396;p20">
            <a:extLst>
              <a:ext uri="{FF2B5EF4-FFF2-40B4-BE49-F238E27FC236}">
                <a16:creationId xmlns:a16="http://schemas.microsoft.com/office/drawing/2014/main" id="{D2D70E57-9D5C-D666-1767-E2FA85B94BFF}"/>
              </a:ext>
            </a:extLst>
          </p:cNvPr>
          <p:cNvCxnSpPr>
            <a:cxnSpLocks/>
            <a:endCxn id="3" idx="1"/>
          </p:cNvCxnSpPr>
          <p:nvPr/>
        </p:nvCxnSpPr>
        <p:spPr>
          <a:xfrm>
            <a:off x="5353050" y="3478940"/>
            <a:ext cx="1845419" cy="204693"/>
          </a:xfrm>
          <a:prstGeom prst="straightConnector1">
            <a:avLst/>
          </a:prstGeom>
          <a:noFill/>
          <a:ln w="38100" cap="flat" cmpd="sng">
            <a:solidFill>
              <a:srgbClr val="A3C7E7"/>
            </a:solidFill>
            <a:prstDash val="solid"/>
            <a:miter lim="800000"/>
            <a:headEnd type="none" w="sm" len="sm"/>
            <a:tailEnd type="triangle" w="med" len="med"/>
          </a:ln>
        </p:spPr>
      </p:cxnSp>
      <p:sp>
        <p:nvSpPr>
          <p:cNvPr id="8" name="Brandline_LVC">
            <a:extLst>
              <a:ext uri="{FF2B5EF4-FFF2-40B4-BE49-F238E27FC236}">
                <a16:creationId xmlns:a16="http://schemas.microsoft.com/office/drawing/2014/main" id="{72FF1D8E-8C62-8D4A-460C-403F9F810A80}"/>
              </a:ext>
            </a:extLst>
          </p:cNvPr>
          <p:cNvSpPr/>
          <p:nvPr/>
        </p:nvSpPr>
        <p:spPr>
          <a:xfrm>
            <a:off x="4254500" y="816352"/>
            <a:ext cx="776097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8217D4-664F-F0F9-F106-4AF83A675C5F}"/>
              </a:ext>
            </a:extLst>
          </p:cNvPr>
          <p:cNvSpPr/>
          <p:nvPr/>
        </p:nvSpPr>
        <p:spPr>
          <a:xfrm>
            <a:off x="2038350" y="3566487"/>
            <a:ext cx="4210049" cy="4205541"/>
          </a:xfrm>
          <a:prstGeom prst="ellipse">
            <a:avLst/>
          </a:prstGeom>
          <a:solidFill>
            <a:srgbClr val="F6BA92"/>
          </a:solidFill>
          <a:ln>
            <a:solidFill>
              <a:srgbClr val="0E53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FF6EA30C-4130-8756-1539-FA8E516FF4B4}"/>
              </a:ext>
            </a:extLst>
          </p:cNvPr>
          <p:cNvSpPr/>
          <p:nvPr/>
        </p:nvSpPr>
        <p:spPr>
          <a:xfrm>
            <a:off x="3093660" y="4683423"/>
            <a:ext cx="2868990" cy="2821012"/>
          </a:xfrm>
          <a:prstGeom prst="ellipse">
            <a:avLst/>
          </a:prstGeom>
          <a:solidFill>
            <a:srgbClr val="B7D8A0"/>
          </a:solidFill>
          <a:ln>
            <a:solidFill>
              <a:srgbClr val="0E53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Text_Box">
            <a:extLst>
              <a:ext uri="{FF2B5EF4-FFF2-40B4-BE49-F238E27FC236}">
                <a16:creationId xmlns:a16="http://schemas.microsoft.com/office/drawing/2014/main" id="{29B1A4FC-EECD-E7FC-77B8-8C02C7FCD113}"/>
              </a:ext>
            </a:extLst>
          </p:cNvPr>
          <p:cNvSpPr/>
          <p:nvPr/>
        </p:nvSpPr>
        <p:spPr>
          <a:xfrm>
            <a:off x="2209800" y="2911834"/>
            <a:ext cx="3239724" cy="762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rgbClr val="404040"/>
                </a:solidFill>
                <a:latin typeface="Open Sans" panose="020B0606030504020204" pitchFamily="34" charset="0"/>
              </a:rPr>
              <a:t>Artificial intelligence</a:t>
            </a:r>
          </a:p>
        </p:txBody>
      </p:sp>
      <p:sp>
        <p:nvSpPr>
          <p:cNvPr id="16" name="Text_Box">
            <a:extLst>
              <a:ext uri="{FF2B5EF4-FFF2-40B4-BE49-F238E27FC236}">
                <a16:creationId xmlns:a16="http://schemas.microsoft.com/office/drawing/2014/main" id="{9A2EEDE3-B1E5-19D3-0F48-9218689EE206}"/>
              </a:ext>
            </a:extLst>
          </p:cNvPr>
          <p:cNvSpPr/>
          <p:nvPr/>
        </p:nvSpPr>
        <p:spPr>
          <a:xfrm>
            <a:off x="2632074" y="3997798"/>
            <a:ext cx="3022600" cy="762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rgbClr val="404040"/>
                </a:solidFill>
                <a:latin typeface="Open Sans" panose="020B0606030504020204" pitchFamily="34" charset="0"/>
              </a:rPr>
              <a:t>Machine learning</a:t>
            </a:r>
          </a:p>
        </p:txBody>
      </p:sp>
      <p:sp>
        <p:nvSpPr>
          <p:cNvPr id="17" name="Text_Box">
            <a:extLst>
              <a:ext uri="{FF2B5EF4-FFF2-40B4-BE49-F238E27FC236}">
                <a16:creationId xmlns:a16="http://schemas.microsoft.com/office/drawing/2014/main" id="{139A1739-7A7D-D969-7FEA-A2E85A0CCB1A}"/>
              </a:ext>
            </a:extLst>
          </p:cNvPr>
          <p:cNvSpPr/>
          <p:nvPr/>
        </p:nvSpPr>
        <p:spPr>
          <a:xfrm>
            <a:off x="3356277" y="5708288"/>
            <a:ext cx="2343755" cy="762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rgbClr val="404040"/>
                </a:solidFill>
                <a:latin typeface="Open Sans" panose="020B0606030504020204" pitchFamily="34" charset="0"/>
              </a:rPr>
              <a:t>Deep learning</a:t>
            </a:r>
          </a:p>
        </p:txBody>
      </p:sp>
      <p:cxnSp>
        <p:nvCxnSpPr>
          <p:cNvPr id="10" name="Google Shape;396;p20">
            <a:extLst>
              <a:ext uri="{FF2B5EF4-FFF2-40B4-BE49-F238E27FC236}">
                <a16:creationId xmlns:a16="http://schemas.microsoft.com/office/drawing/2014/main" id="{B9F6E64D-57B5-15E0-827C-428452711022}"/>
              </a:ext>
            </a:extLst>
          </p:cNvPr>
          <p:cNvCxnSpPr>
            <a:cxnSpLocks/>
            <a:endCxn id="4" idx="1"/>
          </p:cNvCxnSpPr>
          <p:nvPr/>
        </p:nvCxnSpPr>
        <p:spPr>
          <a:xfrm>
            <a:off x="5905500" y="5385105"/>
            <a:ext cx="1292969" cy="204693"/>
          </a:xfrm>
          <a:prstGeom prst="straightConnector1">
            <a:avLst/>
          </a:prstGeom>
          <a:noFill/>
          <a:ln w="38100" cap="flat" cmpd="sng">
            <a:solidFill>
              <a:srgbClr val="F6BA92"/>
            </a:solidFill>
            <a:prstDash val="solid"/>
            <a:miter lim="800000"/>
            <a:headEnd type="none" w="sm" len="sm"/>
            <a:tailEnd type="triangle" w="med" len="med"/>
          </a:ln>
        </p:spPr>
      </p:cxnSp>
      <p:cxnSp>
        <p:nvCxnSpPr>
          <p:cNvPr id="13" name="Google Shape;396;p20">
            <a:extLst>
              <a:ext uri="{FF2B5EF4-FFF2-40B4-BE49-F238E27FC236}">
                <a16:creationId xmlns:a16="http://schemas.microsoft.com/office/drawing/2014/main" id="{9AA5B60B-A2B8-48B5-9016-D75B527F0CC2}"/>
              </a:ext>
            </a:extLst>
          </p:cNvPr>
          <p:cNvCxnSpPr>
            <a:cxnSpLocks/>
          </p:cNvCxnSpPr>
          <p:nvPr/>
        </p:nvCxnSpPr>
        <p:spPr>
          <a:xfrm>
            <a:off x="5162550" y="6800797"/>
            <a:ext cx="2035919" cy="528574"/>
          </a:xfrm>
          <a:prstGeom prst="straightConnector1">
            <a:avLst/>
          </a:prstGeom>
          <a:noFill/>
          <a:ln w="38100" cap="flat" cmpd="sng">
            <a:solidFill>
              <a:srgbClr val="B7D8A0"/>
            </a:solidFill>
            <a:prstDash val="solid"/>
            <a:miter lim="800000"/>
            <a:headEnd type="none" w="sm" len="sm"/>
            <a:tailEnd type="triangle" w="med" len="med"/>
          </a:ln>
        </p:spPr>
      </p:cxnSp>
    </p:spTree>
    <p:extLst>
      <p:ext uri="{BB962C8B-B14F-4D97-AF65-F5344CB8AC3E}">
        <p14:creationId xmlns:p14="http://schemas.microsoft.com/office/powerpoint/2010/main" val="2618977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2"/>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800" b="1" i="0" u="none" strike="noStrike" cap="none" dirty="0">
                <a:solidFill>
                  <a:srgbClr val="3F3F3F"/>
                </a:solidFill>
                <a:latin typeface="Open Sans"/>
                <a:ea typeface="Open Sans"/>
                <a:cs typeface="Open Sans"/>
                <a:sym typeface="Open Sans"/>
              </a:rPr>
              <a:t>Machine Learning: Example</a:t>
            </a:r>
            <a:endParaRPr dirty="0"/>
          </a:p>
        </p:txBody>
      </p:sp>
      <p:sp>
        <p:nvSpPr>
          <p:cNvPr id="297" name="Google Shape;297;p12"/>
          <p:cNvSpPr/>
          <p:nvPr/>
        </p:nvSpPr>
        <p:spPr>
          <a:xfrm>
            <a:off x="1269939" y="1358957"/>
            <a:ext cx="13716000" cy="1324617"/>
          </a:xfrm>
          <a:prstGeom prst="roundRect">
            <a:avLst>
              <a:gd name="adj" fmla="val 11839"/>
            </a:avLst>
          </a:prstGeom>
          <a:noFill/>
          <a:ln>
            <a:noFill/>
          </a:ln>
        </p:spPr>
        <p:txBody>
          <a:bodyPr spcFirstLastPara="1" wrap="square" lIns="91425" tIns="45700" rIns="91425" bIns="45700" anchor="t" anchorCtr="0">
            <a:noAutofit/>
          </a:bodyPr>
          <a:lstStyle/>
          <a:p>
            <a:pPr marL="0" marR="0" lvl="0" indent="0" algn="ctr" rtl="0">
              <a:lnSpc>
                <a:spcPct val="115000"/>
              </a:lnSpc>
              <a:spcBef>
                <a:spcPts val="1100"/>
              </a:spcBef>
              <a:spcAft>
                <a:spcPts val="0"/>
              </a:spcAft>
              <a:buNone/>
            </a:pPr>
            <a:r>
              <a:rPr lang="en-US" sz="2200" b="0" i="0" u="none" strike="noStrike" cap="none" dirty="0">
                <a:solidFill>
                  <a:srgbClr val="3F3F3F"/>
                </a:solidFill>
                <a:latin typeface="Open Sans"/>
                <a:ea typeface="Open Sans"/>
                <a:cs typeface="Open Sans"/>
                <a:sym typeface="Open Sans"/>
              </a:rPr>
              <a:t>In a chess game between a computer and a person, the computer uses AI to analyze the game, predict moves, and decide its actions.</a:t>
            </a:r>
            <a:endParaRPr lang="en-US" dirty="0"/>
          </a:p>
        </p:txBody>
      </p:sp>
      <p:pic>
        <p:nvPicPr>
          <p:cNvPr id="298" name="Google Shape;298;p12"/>
          <p:cNvPicPr preferRelativeResize="0"/>
          <p:nvPr/>
        </p:nvPicPr>
        <p:blipFill rotWithShape="1">
          <a:blip r:embed="rId3">
            <a:alphaModFix/>
          </a:blip>
          <a:srcRect l="2183" t="13718"/>
          <a:stretch/>
        </p:blipFill>
        <p:spPr>
          <a:xfrm>
            <a:off x="1646728" y="3850424"/>
            <a:ext cx="3179272" cy="2329097"/>
          </a:xfrm>
          <a:prstGeom prst="rect">
            <a:avLst/>
          </a:prstGeom>
          <a:noFill/>
          <a:ln>
            <a:noFill/>
          </a:ln>
        </p:spPr>
      </p:pic>
      <p:grpSp>
        <p:nvGrpSpPr>
          <p:cNvPr id="3" name="Group 2">
            <a:extLst>
              <a:ext uri="{FF2B5EF4-FFF2-40B4-BE49-F238E27FC236}">
                <a16:creationId xmlns:a16="http://schemas.microsoft.com/office/drawing/2014/main" id="{8936C163-2146-0FD2-EE73-2F7FFB61BFE3}"/>
              </a:ext>
            </a:extLst>
          </p:cNvPr>
          <p:cNvGrpSpPr/>
          <p:nvPr/>
        </p:nvGrpSpPr>
        <p:grpSpPr>
          <a:xfrm>
            <a:off x="5615215" y="3275254"/>
            <a:ext cx="9370724" cy="3479436"/>
            <a:chOff x="5615215" y="3275254"/>
            <a:chExt cx="9370724" cy="3479436"/>
          </a:xfrm>
        </p:grpSpPr>
        <p:sp>
          <p:nvSpPr>
            <p:cNvPr id="300" name="Google Shape;300;p12"/>
            <p:cNvSpPr/>
            <p:nvPr/>
          </p:nvSpPr>
          <p:spPr>
            <a:xfrm>
              <a:off x="5615215" y="5266661"/>
              <a:ext cx="9370724" cy="1488029"/>
            </a:xfrm>
            <a:prstGeom prst="roundRect">
              <a:avLst>
                <a:gd name="adj" fmla="val 16667"/>
              </a:avLst>
            </a:prstGeom>
            <a:solidFill>
              <a:srgbClr val="E5F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0" i="0" u="none" strike="noStrike" cap="none" dirty="0">
                  <a:solidFill>
                    <a:srgbClr val="3F3F3F"/>
                  </a:solidFill>
                  <a:latin typeface="Open Sans"/>
                  <a:ea typeface="Open Sans"/>
                  <a:cs typeface="Open Sans"/>
                  <a:sym typeface="Open Sans"/>
                </a:rPr>
                <a:t>The AI decides its next move against the opponent using a complex neural network that learns </a:t>
              </a:r>
              <a:r>
                <a:rPr lang="en-US" sz="2200" dirty="0">
                  <a:solidFill>
                    <a:srgbClr val="3F3F3F"/>
                  </a:solidFill>
                  <a:latin typeface="Open Sans"/>
                  <a:ea typeface="Open Sans"/>
                  <a:cs typeface="Open Sans"/>
                  <a:sym typeface="Open Sans"/>
                </a:rPr>
                <a:t>various features and patterns</a:t>
              </a:r>
              <a:r>
                <a:rPr lang="en-US" sz="2200" b="0" i="0" u="none" strike="noStrike" cap="none" dirty="0">
                  <a:solidFill>
                    <a:srgbClr val="3F3F3F"/>
                  </a:solidFill>
                  <a:latin typeface="Open Sans"/>
                  <a:ea typeface="Open Sans"/>
                  <a:cs typeface="Open Sans"/>
                  <a:sym typeface="Open Sans"/>
                </a:rPr>
                <a:t> from the data.</a:t>
              </a:r>
              <a:endParaRPr sz="2200" b="0" i="0" u="none" strike="noStrike" cap="none" dirty="0">
                <a:solidFill>
                  <a:srgbClr val="3F3F3F"/>
                </a:solidFill>
                <a:latin typeface="Open Sans"/>
                <a:ea typeface="Open Sans"/>
                <a:cs typeface="Open Sans"/>
                <a:sym typeface="Open Sans"/>
              </a:endParaRPr>
            </a:p>
          </p:txBody>
        </p:sp>
        <p:sp>
          <p:nvSpPr>
            <p:cNvPr id="301" name="Google Shape;301;p12"/>
            <p:cNvSpPr/>
            <p:nvPr/>
          </p:nvSpPr>
          <p:spPr>
            <a:xfrm>
              <a:off x="5615215" y="3275254"/>
              <a:ext cx="9370724" cy="1488029"/>
            </a:xfrm>
            <a:prstGeom prst="roundRect">
              <a:avLst>
                <a:gd name="adj" fmla="val 16667"/>
              </a:avLst>
            </a:prstGeom>
            <a:solidFill>
              <a:srgbClr val="E5F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dirty="0">
                  <a:solidFill>
                    <a:srgbClr val="3F3F3F"/>
                  </a:solidFill>
                  <a:latin typeface="Open Sans"/>
                  <a:ea typeface="Open Sans"/>
                  <a:cs typeface="Open Sans"/>
                  <a:sym typeface="Open Sans"/>
                </a:rPr>
                <a:t>The AI uses machine learning to figure out if the opponent is a beginner, intermediate, or advanced player.</a:t>
              </a:r>
              <a:endParaRPr lang="en-US" sz="2200" b="0" i="0" u="none" strike="noStrike" cap="none" dirty="0">
                <a:solidFill>
                  <a:srgbClr val="3F3F3F"/>
                </a:solidFill>
                <a:latin typeface="Open Sans"/>
                <a:ea typeface="Open Sans"/>
                <a:cs typeface="Open Sans"/>
                <a:sym typeface="Open Sans"/>
              </a:endParaRPr>
            </a:p>
          </p:txBody>
        </p:sp>
      </p:grpSp>
      <p:sp>
        <p:nvSpPr>
          <p:cNvPr id="5" name="Brandline_LVC">
            <a:extLst>
              <a:ext uri="{FF2B5EF4-FFF2-40B4-BE49-F238E27FC236}">
                <a16:creationId xmlns:a16="http://schemas.microsoft.com/office/drawing/2014/main" id="{A66D357C-4264-BC9C-029D-101310DEBB9A}"/>
              </a:ext>
            </a:extLst>
          </p:cNvPr>
          <p:cNvSpPr/>
          <p:nvPr/>
        </p:nvSpPr>
        <p:spPr>
          <a:xfrm>
            <a:off x="5080000" y="816352"/>
            <a:ext cx="6096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8"/>
  <p:tag name="ARTICULATE_DESIGN_ID_2023_LVC" val="gctEQ8Eh"/>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3_LVC">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TotalTime>
  <Words>3787</Words>
  <Application>Microsoft Office PowerPoint</Application>
  <PresentationFormat>Custom</PresentationFormat>
  <Paragraphs>339</Paragraphs>
  <Slides>38</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Courier New</vt:lpstr>
      <vt:lpstr>Google Sans</vt:lpstr>
      <vt:lpstr>Inter</vt:lpstr>
      <vt:lpstr>Nunito</vt:lpstr>
      <vt:lpstr>Open Sans</vt:lpstr>
      <vt:lpstr>Roboto</vt:lpstr>
      <vt:lpstr>Söhne</vt:lpstr>
      <vt:lpstr>2023_LVC</vt:lpstr>
      <vt:lpstr>PowerPoint Presentation</vt:lpstr>
      <vt:lpstr>PowerPoint Presentation</vt:lpstr>
      <vt:lpstr>PowerPoint Presentation</vt:lpstr>
      <vt:lpstr>Business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Aniket Fulari</cp:lastModifiedBy>
  <cp:revision>77</cp:revision>
  <dcterms:created xsi:type="dcterms:W3CDTF">2023-05-19T12:36:11Z</dcterms:created>
  <dcterms:modified xsi:type="dcterms:W3CDTF">2025-01-09T11:09:04Z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FAC4B51C-03C3-41E3-A666-63D16E06B0C4</vt:lpwstr>
  </property>
  <property fmtid="{D5CDD505-2E9C-101B-9397-08002B2CF9AE}" pid="3" name="ArticulatePath">
    <vt:lpwstr>https://simplilearnsolution-my.sharepoint.com/personal/pistorage_simplilearn_com/Documents/Simplilearn Project Backup/Data and AI/AI and ML/Caltech AIML Bootcamp - Updated/0.4 Machine Learning/Final Version/0.2 LVC/0.2_Instructor_Materials/0.1_Instructor_Slides_and_Notebooks/Lesson_2_Introduction_to_Machine_Learning/Lesson_2_Introduction_to_Machine_Learning</vt:lpwstr>
  </property>
</Properties>
</file>